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Montserrat"/>
      <p:regular r:id="rId28"/>
      <p:bold r:id="rId29"/>
      <p:italic r:id="rId30"/>
      <p:boldItalic r:id="rId31"/>
    </p:embeddedFont>
    <p:embeddedFont>
      <p:font typeface="Montserrat Medium"/>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ggjus0LGkmo9yw09J8bruGLStp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ontserrat-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7.xml"/><Relationship Id="rId33" Type="http://schemas.openxmlformats.org/officeDocument/2006/relationships/font" Target="fonts/MontserratMedium-bold.fntdata"/><Relationship Id="rId10" Type="http://schemas.openxmlformats.org/officeDocument/2006/relationships/slide" Target="slides/slide6.xml"/><Relationship Id="rId32" Type="http://schemas.openxmlformats.org/officeDocument/2006/relationships/font" Target="fonts/MontserratMedium-regular.fntdata"/><Relationship Id="rId13" Type="http://schemas.openxmlformats.org/officeDocument/2006/relationships/slide" Target="slides/slide9.xml"/><Relationship Id="rId35" Type="http://schemas.openxmlformats.org/officeDocument/2006/relationships/font" Target="fonts/MontserratMedium-boldItalic.fntdata"/><Relationship Id="rId12" Type="http://schemas.openxmlformats.org/officeDocument/2006/relationships/slide" Target="slides/slide8.xml"/><Relationship Id="rId34" Type="http://schemas.openxmlformats.org/officeDocument/2006/relationships/font" Target="fonts/MontserratMedium-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a2834bb43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2a2834bb43_1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12a2834bb43_1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a2834bb43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a2834bb43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12a2834bb43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a2834bb43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2a2834bb43_1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12a2834bb43_1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p:cSld name="Två delar">
    <p:spTree>
      <p:nvGrpSpPr>
        <p:cNvPr id="12" name="Shape 12"/>
        <p:cNvGrpSpPr/>
        <p:nvPr/>
      </p:nvGrpSpPr>
      <p:grpSpPr>
        <a:xfrm>
          <a:off x="0" y="0"/>
          <a:ext cx="0" cy="0"/>
          <a:chOff x="0" y="0"/>
          <a:chExt cx="0" cy="0"/>
        </a:xfrm>
      </p:grpSpPr>
      <p:sp>
        <p:nvSpPr>
          <p:cNvPr id="13" name="Google Shape;13;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55"/>
          <p:cNvSpPr txBox="1"/>
          <p:nvPr>
            <p:ph idx="1" type="body"/>
          </p:nvPr>
        </p:nvSpPr>
        <p:spPr>
          <a:xfrm>
            <a:off x="838200" y="1825625"/>
            <a:ext cx="5181600" cy="37914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a:lvl1pPr>
            <a:lvl2pPr indent="-228600" lvl="1" marL="914400" algn="l">
              <a:lnSpc>
                <a:spcPct val="90000"/>
              </a:lnSpc>
              <a:spcBef>
                <a:spcPts val="500"/>
              </a:spcBef>
              <a:spcAft>
                <a:spcPts val="0"/>
              </a:spcAft>
              <a:buClr>
                <a:srgbClr val="3F3F3F"/>
              </a:buClr>
              <a:buSzPts val="1800"/>
              <a:buNone/>
              <a:defRPr/>
            </a:lvl2pPr>
            <a:lvl3pPr indent="-228600" lvl="2" marL="1371600" algn="l">
              <a:lnSpc>
                <a:spcPct val="90000"/>
              </a:lnSpc>
              <a:spcBef>
                <a:spcPts val="500"/>
              </a:spcBef>
              <a:spcAft>
                <a:spcPts val="0"/>
              </a:spcAft>
              <a:buClr>
                <a:srgbClr val="3F3F3F"/>
              </a:buClr>
              <a:buSzPts val="1800"/>
              <a:buNone/>
              <a:defRPr/>
            </a:lvl3pPr>
            <a:lvl4pPr indent="-228600" lvl="3" marL="1828800" algn="l">
              <a:lnSpc>
                <a:spcPct val="90000"/>
              </a:lnSpc>
              <a:spcBef>
                <a:spcPts val="500"/>
              </a:spcBef>
              <a:spcAft>
                <a:spcPts val="0"/>
              </a:spcAft>
              <a:buClr>
                <a:srgbClr val="3F3F3F"/>
              </a:buClr>
              <a:buSzPts val="1800"/>
              <a:buNone/>
              <a:defRPr/>
            </a:lvl4pPr>
            <a:lvl5pPr indent="-228600" lvl="4" marL="2286000" algn="l">
              <a:lnSpc>
                <a:spcPct val="90000"/>
              </a:lnSpc>
              <a:spcBef>
                <a:spcPts val="500"/>
              </a:spcBef>
              <a:spcAft>
                <a:spcPts val="0"/>
              </a:spcAft>
              <a:buClr>
                <a:srgbClr val="3F3F3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 name="Google Shape;15;p55"/>
          <p:cNvSpPr txBox="1"/>
          <p:nvPr>
            <p:ph idx="2" type="body"/>
          </p:nvPr>
        </p:nvSpPr>
        <p:spPr>
          <a:xfrm>
            <a:off x="6172200" y="1825625"/>
            <a:ext cx="5181600" cy="37914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a:lvl1pPr>
            <a:lvl2pPr indent="-228600" lvl="1" marL="914400" algn="l">
              <a:lnSpc>
                <a:spcPct val="90000"/>
              </a:lnSpc>
              <a:spcBef>
                <a:spcPts val="500"/>
              </a:spcBef>
              <a:spcAft>
                <a:spcPts val="0"/>
              </a:spcAft>
              <a:buClr>
                <a:srgbClr val="3F3F3F"/>
              </a:buClr>
              <a:buSzPts val="1800"/>
              <a:buNone/>
              <a:defRPr/>
            </a:lvl2pPr>
            <a:lvl3pPr indent="-228600" lvl="2" marL="1371600" algn="l">
              <a:lnSpc>
                <a:spcPct val="90000"/>
              </a:lnSpc>
              <a:spcBef>
                <a:spcPts val="500"/>
              </a:spcBef>
              <a:spcAft>
                <a:spcPts val="0"/>
              </a:spcAft>
              <a:buClr>
                <a:srgbClr val="3F3F3F"/>
              </a:buClr>
              <a:buSzPts val="1800"/>
              <a:buNone/>
              <a:defRPr/>
            </a:lvl3pPr>
            <a:lvl4pPr indent="-228600" lvl="3" marL="1828800" algn="l">
              <a:lnSpc>
                <a:spcPct val="90000"/>
              </a:lnSpc>
              <a:spcBef>
                <a:spcPts val="500"/>
              </a:spcBef>
              <a:spcAft>
                <a:spcPts val="0"/>
              </a:spcAft>
              <a:buClr>
                <a:srgbClr val="3F3F3F"/>
              </a:buClr>
              <a:buSzPts val="1800"/>
              <a:buNone/>
              <a:defRPr/>
            </a:lvl4pPr>
            <a:lvl5pPr indent="-228600" lvl="4" marL="2286000" algn="l">
              <a:lnSpc>
                <a:spcPct val="90000"/>
              </a:lnSpc>
              <a:spcBef>
                <a:spcPts val="500"/>
              </a:spcBef>
              <a:spcAft>
                <a:spcPts val="0"/>
              </a:spcAft>
              <a:buClr>
                <a:srgbClr val="3F3F3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 name="Google Shape;16;p55"/>
          <p:cNvSpPr/>
          <p:nvPr/>
        </p:nvSpPr>
        <p:spPr>
          <a:xfrm>
            <a:off x="0" y="6176963"/>
            <a:ext cx="6096000" cy="681037"/>
          </a:xfrm>
          <a:prstGeom prst="rect">
            <a:avLst/>
          </a:prstGeom>
          <a:solidFill>
            <a:srgbClr val="E6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55"/>
          <p:cNvSpPr/>
          <p:nvPr/>
        </p:nvSpPr>
        <p:spPr>
          <a:xfrm>
            <a:off x="6096000" y="6176963"/>
            <a:ext cx="6096000" cy="681037"/>
          </a:xfrm>
          <a:prstGeom prst="rect">
            <a:avLst/>
          </a:prstGeom>
          <a:solidFill>
            <a:srgbClr val="3D00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8" name="Google Shape;18;p55"/>
          <p:cNvPicPr preferRelativeResize="0"/>
          <p:nvPr/>
        </p:nvPicPr>
        <p:blipFill rotWithShape="1">
          <a:blip r:embed="rId2">
            <a:alphaModFix/>
          </a:blip>
          <a:srcRect b="0" l="0" r="0" t="0"/>
          <a:stretch/>
        </p:blipFill>
        <p:spPr>
          <a:xfrm>
            <a:off x="838200" y="6426358"/>
            <a:ext cx="1666239" cy="182245"/>
          </a:xfrm>
          <a:prstGeom prst="rect">
            <a:avLst/>
          </a:prstGeom>
          <a:noFill/>
          <a:ln>
            <a:noFill/>
          </a:ln>
        </p:spPr>
      </p:pic>
      <p:pic>
        <p:nvPicPr>
          <p:cNvPr id="19" name="Google Shape;19;p55"/>
          <p:cNvPicPr preferRelativeResize="0"/>
          <p:nvPr/>
        </p:nvPicPr>
        <p:blipFill rotWithShape="1">
          <a:blip r:embed="rId3">
            <a:alphaModFix/>
          </a:blip>
          <a:srcRect b="0" l="0" r="0" t="0"/>
          <a:stretch/>
        </p:blipFill>
        <p:spPr>
          <a:xfrm>
            <a:off x="11632709" y="6363269"/>
            <a:ext cx="326572" cy="310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56"/>
          <p:cNvSpPr txBox="1"/>
          <p:nvPr>
            <p:ph type="title"/>
          </p:nvPr>
        </p:nvSpPr>
        <p:spPr>
          <a:xfrm>
            <a:off x="838200" y="1821951"/>
            <a:ext cx="9285514" cy="154205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000"/>
              <a:buFont typeface="Montserrat"/>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56"/>
          <p:cNvSpPr txBox="1"/>
          <p:nvPr>
            <p:ph idx="1" type="body"/>
          </p:nvPr>
        </p:nvSpPr>
        <p:spPr>
          <a:xfrm>
            <a:off x="838200" y="3684042"/>
            <a:ext cx="9285514" cy="154205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a:solidFill>
                  <a:schemeClr val="lt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600"/>
              <a:buNone/>
              <a:defRPr>
                <a:solidFill>
                  <a:schemeClr val="lt1"/>
                </a:solidFill>
              </a:defRPr>
            </a:lvl3pPr>
            <a:lvl4pPr indent="-228600" lvl="3" marL="1828800" algn="l">
              <a:lnSpc>
                <a:spcPct val="90000"/>
              </a:lnSpc>
              <a:spcBef>
                <a:spcPts val="500"/>
              </a:spcBef>
              <a:spcAft>
                <a:spcPts val="0"/>
              </a:spcAft>
              <a:buClr>
                <a:schemeClr val="lt1"/>
              </a:buClr>
              <a:buSzPts val="1400"/>
              <a:buNone/>
              <a:defRPr>
                <a:solidFill>
                  <a:schemeClr val="lt1"/>
                </a:solidFill>
              </a:defRPr>
            </a:lvl4pPr>
            <a:lvl5pPr indent="-228600" lvl="4" marL="2286000" algn="l">
              <a:lnSpc>
                <a:spcPct val="90000"/>
              </a:lnSpc>
              <a:spcBef>
                <a:spcPts val="500"/>
              </a:spcBef>
              <a:spcAft>
                <a:spcPts val="0"/>
              </a:spcAft>
              <a:buClr>
                <a:schemeClr val="lt1"/>
              </a:buClr>
              <a:buSzPts val="12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 name="Google Shape;23;p56"/>
          <p:cNvPicPr preferRelativeResize="0"/>
          <p:nvPr/>
        </p:nvPicPr>
        <p:blipFill rotWithShape="1">
          <a:blip r:embed="rId3">
            <a:alphaModFix/>
          </a:blip>
          <a:srcRect b="0" l="0" r="0" t="0"/>
          <a:stretch/>
        </p:blipFill>
        <p:spPr>
          <a:xfrm>
            <a:off x="10943952" y="350158"/>
            <a:ext cx="890996" cy="848034"/>
          </a:xfrm>
          <a:prstGeom prst="rect">
            <a:avLst/>
          </a:prstGeom>
          <a:noFill/>
          <a:ln>
            <a:noFill/>
          </a:ln>
        </p:spPr>
      </p:pic>
      <p:pic>
        <p:nvPicPr>
          <p:cNvPr id="24" name="Google Shape;24;p56"/>
          <p:cNvPicPr preferRelativeResize="0"/>
          <p:nvPr/>
        </p:nvPicPr>
        <p:blipFill rotWithShape="1">
          <a:blip r:embed="rId4">
            <a:alphaModFix/>
          </a:blip>
          <a:srcRect b="0" l="0" r="0" t="0"/>
          <a:stretch/>
        </p:blipFill>
        <p:spPr>
          <a:xfrm>
            <a:off x="9598296" y="6259839"/>
            <a:ext cx="2236652" cy="24463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ubrik och innehåll">
  <p:cSld name="1_Rubrik och innehåll">
    <p:spTree>
      <p:nvGrpSpPr>
        <p:cNvPr id="25" name="Shape 25"/>
        <p:cNvGrpSpPr/>
        <p:nvPr/>
      </p:nvGrpSpPr>
      <p:grpSpPr>
        <a:xfrm>
          <a:off x="0" y="0"/>
          <a:ext cx="0" cy="0"/>
          <a:chOff x="0" y="0"/>
          <a:chExt cx="0" cy="0"/>
        </a:xfrm>
      </p:grpSpPr>
      <p:sp>
        <p:nvSpPr>
          <p:cNvPr id="26" name="Google Shape;26;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7"/>
          <p:cNvSpPr txBox="1"/>
          <p:nvPr>
            <p:ph idx="1" type="body"/>
          </p:nvPr>
        </p:nvSpPr>
        <p:spPr>
          <a:xfrm>
            <a:off x="838200" y="1825625"/>
            <a:ext cx="10515600" cy="37914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a:lvl1pPr>
            <a:lvl2pPr indent="-228600" lvl="1" marL="914400" algn="l">
              <a:lnSpc>
                <a:spcPct val="90000"/>
              </a:lnSpc>
              <a:spcBef>
                <a:spcPts val="500"/>
              </a:spcBef>
              <a:spcAft>
                <a:spcPts val="0"/>
              </a:spcAft>
              <a:buClr>
                <a:srgbClr val="3F3F3F"/>
              </a:buClr>
              <a:buSzPts val="1800"/>
              <a:buNone/>
              <a:defRPr/>
            </a:lvl2pPr>
            <a:lvl3pPr indent="-228600" lvl="2" marL="1371600" algn="l">
              <a:lnSpc>
                <a:spcPct val="90000"/>
              </a:lnSpc>
              <a:spcBef>
                <a:spcPts val="500"/>
              </a:spcBef>
              <a:spcAft>
                <a:spcPts val="0"/>
              </a:spcAft>
              <a:buClr>
                <a:srgbClr val="3F3F3F"/>
              </a:buClr>
              <a:buSzPts val="1800"/>
              <a:buNone/>
              <a:defRPr/>
            </a:lvl3pPr>
            <a:lvl4pPr indent="-228600" lvl="3" marL="1828800" algn="l">
              <a:lnSpc>
                <a:spcPct val="90000"/>
              </a:lnSpc>
              <a:spcBef>
                <a:spcPts val="500"/>
              </a:spcBef>
              <a:spcAft>
                <a:spcPts val="0"/>
              </a:spcAft>
              <a:buClr>
                <a:srgbClr val="3F3F3F"/>
              </a:buClr>
              <a:buSzPts val="1800"/>
              <a:buNone/>
              <a:defRPr/>
            </a:lvl4pPr>
            <a:lvl5pPr indent="-228600" lvl="4" marL="2286000" algn="l">
              <a:lnSpc>
                <a:spcPct val="90000"/>
              </a:lnSpc>
              <a:spcBef>
                <a:spcPts val="500"/>
              </a:spcBef>
              <a:spcAft>
                <a:spcPts val="0"/>
              </a:spcAft>
              <a:buClr>
                <a:srgbClr val="3F3F3F"/>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57"/>
          <p:cNvSpPr/>
          <p:nvPr/>
        </p:nvSpPr>
        <p:spPr>
          <a:xfrm>
            <a:off x="0" y="6176963"/>
            <a:ext cx="6096000" cy="681037"/>
          </a:xfrm>
          <a:prstGeom prst="rect">
            <a:avLst/>
          </a:prstGeom>
          <a:solidFill>
            <a:srgbClr val="E6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57"/>
          <p:cNvSpPr/>
          <p:nvPr/>
        </p:nvSpPr>
        <p:spPr>
          <a:xfrm>
            <a:off x="6096000" y="6176963"/>
            <a:ext cx="6096000" cy="681037"/>
          </a:xfrm>
          <a:prstGeom prst="rect">
            <a:avLst/>
          </a:prstGeom>
          <a:solidFill>
            <a:srgbClr val="3D00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0" name="Google Shape;30;p57"/>
          <p:cNvPicPr preferRelativeResize="0"/>
          <p:nvPr/>
        </p:nvPicPr>
        <p:blipFill rotWithShape="1">
          <a:blip r:embed="rId2">
            <a:alphaModFix/>
          </a:blip>
          <a:srcRect b="0" l="0" r="0" t="0"/>
          <a:stretch/>
        </p:blipFill>
        <p:spPr>
          <a:xfrm>
            <a:off x="838200" y="6426358"/>
            <a:ext cx="1666239" cy="182245"/>
          </a:xfrm>
          <a:prstGeom prst="rect">
            <a:avLst/>
          </a:prstGeom>
          <a:noFill/>
          <a:ln>
            <a:noFill/>
          </a:ln>
        </p:spPr>
      </p:pic>
      <p:pic>
        <p:nvPicPr>
          <p:cNvPr id="31" name="Google Shape;31;p57"/>
          <p:cNvPicPr preferRelativeResize="0"/>
          <p:nvPr/>
        </p:nvPicPr>
        <p:blipFill rotWithShape="1">
          <a:blip r:embed="rId3">
            <a:alphaModFix/>
          </a:blip>
          <a:srcRect b="0" l="0" r="0" t="0"/>
          <a:stretch/>
        </p:blipFill>
        <p:spPr>
          <a:xfrm>
            <a:off x="11632709" y="6363269"/>
            <a:ext cx="326572" cy="310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ubrik och innehåll">
  <p:cSld name="2_Rubrik och innehåll">
    <p:bg>
      <p:bgPr>
        <a:solidFill>
          <a:schemeClr val="lt1"/>
        </a:solidFill>
      </p:bgPr>
    </p:bg>
    <p:spTree>
      <p:nvGrpSpPr>
        <p:cNvPr id="32" name="Shape 32"/>
        <p:cNvGrpSpPr/>
        <p:nvPr/>
      </p:nvGrpSpPr>
      <p:grpSpPr>
        <a:xfrm>
          <a:off x="0" y="0"/>
          <a:ext cx="0" cy="0"/>
          <a:chOff x="0" y="0"/>
          <a:chExt cx="0" cy="0"/>
        </a:xfrm>
      </p:grpSpPr>
      <p:sp>
        <p:nvSpPr>
          <p:cNvPr id="33" name="Google Shape;33;p58"/>
          <p:cNvSpPr txBox="1"/>
          <p:nvPr>
            <p:ph type="title"/>
          </p:nvPr>
        </p:nvSpPr>
        <p:spPr>
          <a:xfrm>
            <a:off x="838200" y="836024"/>
            <a:ext cx="4504509" cy="2527980"/>
          </a:xfrm>
          <a:prstGeom prst="rect">
            <a:avLst/>
          </a:prstGeom>
          <a:solidFill>
            <a:schemeClr val="lt1"/>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600"/>
              <a:buFont typeface="Montserrat"/>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8"/>
          <p:cNvSpPr txBox="1"/>
          <p:nvPr>
            <p:ph idx="1" type="body"/>
          </p:nvPr>
        </p:nvSpPr>
        <p:spPr>
          <a:xfrm>
            <a:off x="838200" y="3684042"/>
            <a:ext cx="4504509" cy="2337934"/>
          </a:xfrm>
          <a:prstGeom prst="rect">
            <a:avLst/>
          </a:prstGeom>
          <a:solidFill>
            <a:schemeClr val="lt1"/>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000"/>
              <a:buNone/>
              <a:defRPr>
                <a:solidFill>
                  <a:srgbClr val="3F3F3F"/>
                </a:solidFill>
              </a:defRPr>
            </a:lvl1pPr>
            <a:lvl2pPr indent="-228600" lvl="1" marL="914400" algn="l">
              <a:lnSpc>
                <a:spcPct val="90000"/>
              </a:lnSpc>
              <a:spcBef>
                <a:spcPts val="500"/>
              </a:spcBef>
              <a:spcAft>
                <a:spcPts val="0"/>
              </a:spcAft>
              <a:buClr>
                <a:srgbClr val="3F3F3F"/>
              </a:buClr>
              <a:buSzPts val="1800"/>
              <a:buNone/>
              <a:defRPr>
                <a:solidFill>
                  <a:srgbClr val="3F3F3F"/>
                </a:solidFill>
              </a:defRPr>
            </a:lvl2pPr>
            <a:lvl3pPr indent="-228600" lvl="2" marL="1371600" algn="l">
              <a:lnSpc>
                <a:spcPct val="90000"/>
              </a:lnSpc>
              <a:spcBef>
                <a:spcPts val="500"/>
              </a:spcBef>
              <a:spcAft>
                <a:spcPts val="0"/>
              </a:spcAft>
              <a:buClr>
                <a:srgbClr val="3F3F3F"/>
              </a:buClr>
              <a:buSzPts val="1600"/>
              <a:buNone/>
              <a:defRPr>
                <a:solidFill>
                  <a:srgbClr val="3F3F3F"/>
                </a:solidFill>
              </a:defRPr>
            </a:lvl3pPr>
            <a:lvl4pPr indent="-228600" lvl="3" marL="1828800" algn="l">
              <a:lnSpc>
                <a:spcPct val="90000"/>
              </a:lnSpc>
              <a:spcBef>
                <a:spcPts val="500"/>
              </a:spcBef>
              <a:spcAft>
                <a:spcPts val="0"/>
              </a:spcAft>
              <a:buClr>
                <a:srgbClr val="3F3F3F"/>
              </a:buClr>
              <a:buSzPts val="1400"/>
              <a:buNone/>
              <a:defRPr>
                <a:solidFill>
                  <a:srgbClr val="3F3F3F"/>
                </a:solidFill>
              </a:defRPr>
            </a:lvl4pPr>
            <a:lvl5pPr indent="-228600" lvl="4" marL="2286000" algn="l">
              <a:lnSpc>
                <a:spcPct val="90000"/>
              </a:lnSpc>
              <a:spcBef>
                <a:spcPts val="500"/>
              </a:spcBef>
              <a:spcAft>
                <a:spcPts val="0"/>
              </a:spcAft>
              <a:buClr>
                <a:srgbClr val="3F3F3F"/>
              </a:buClr>
              <a:buSzPts val="1200"/>
              <a:buNone/>
              <a:defRPr>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5" name="Google Shape;35;p58"/>
          <p:cNvPicPr preferRelativeResize="0"/>
          <p:nvPr/>
        </p:nvPicPr>
        <p:blipFill rotWithShape="1">
          <a:blip r:embed="rId2">
            <a:alphaModFix/>
          </a:blip>
          <a:srcRect b="0" l="0" r="0" t="0"/>
          <a:stretch/>
        </p:blipFill>
        <p:spPr>
          <a:xfrm>
            <a:off x="10943952" y="350158"/>
            <a:ext cx="890996" cy="848034"/>
          </a:xfrm>
          <a:prstGeom prst="rect">
            <a:avLst/>
          </a:prstGeom>
          <a:noFill/>
          <a:ln>
            <a:noFill/>
          </a:ln>
        </p:spPr>
      </p:pic>
      <p:pic>
        <p:nvPicPr>
          <p:cNvPr id="36" name="Google Shape;36;p58"/>
          <p:cNvPicPr preferRelativeResize="0"/>
          <p:nvPr/>
        </p:nvPicPr>
        <p:blipFill rotWithShape="1">
          <a:blip r:embed="rId3">
            <a:alphaModFix/>
          </a:blip>
          <a:srcRect b="0" l="0" r="0" t="0"/>
          <a:stretch/>
        </p:blipFill>
        <p:spPr>
          <a:xfrm>
            <a:off x="9598296" y="6259839"/>
            <a:ext cx="2236652" cy="244634"/>
          </a:xfrm>
          <a:prstGeom prst="rect">
            <a:avLst/>
          </a:prstGeom>
          <a:noFill/>
          <a:ln>
            <a:noFill/>
          </a:ln>
        </p:spPr>
      </p:pic>
      <p:pic>
        <p:nvPicPr>
          <p:cNvPr id="37" name="Google Shape;37;p58"/>
          <p:cNvPicPr preferRelativeResize="0"/>
          <p:nvPr/>
        </p:nvPicPr>
        <p:blipFill rotWithShape="1">
          <a:blip r:embed="rId4">
            <a:alphaModFix/>
          </a:blip>
          <a:srcRect b="0" l="24666" r="31235" t="617"/>
          <a:stretch/>
        </p:blipFill>
        <p:spPr>
          <a:xfrm>
            <a:off x="6096000" y="0"/>
            <a:ext cx="6096000" cy="6858000"/>
          </a:xfrm>
          <a:prstGeom prst="rect">
            <a:avLst/>
          </a:prstGeom>
          <a:noFill/>
          <a:ln>
            <a:noFill/>
          </a:ln>
        </p:spPr>
      </p:pic>
      <p:pic>
        <p:nvPicPr>
          <p:cNvPr id="38" name="Google Shape;38;p58"/>
          <p:cNvPicPr preferRelativeResize="0"/>
          <p:nvPr/>
        </p:nvPicPr>
        <p:blipFill rotWithShape="1">
          <a:blip r:embed="rId3">
            <a:alphaModFix/>
          </a:blip>
          <a:srcRect b="0" l="0" r="0" t="0"/>
          <a:stretch/>
        </p:blipFill>
        <p:spPr>
          <a:xfrm>
            <a:off x="9598296" y="6412239"/>
            <a:ext cx="2236652" cy="244634"/>
          </a:xfrm>
          <a:prstGeom prst="rect">
            <a:avLst/>
          </a:prstGeom>
          <a:noFill/>
          <a:ln>
            <a:noFill/>
          </a:ln>
        </p:spPr>
      </p:pic>
      <p:pic>
        <p:nvPicPr>
          <p:cNvPr id="39" name="Google Shape;39;p58"/>
          <p:cNvPicPr preferRelativeResize="0"/>
          <p:nvPr/>
        </p:nvPicPr>
        <p:blipFill rotWithShape="1">
          <a:blip r:embed="rId2">
            <a:alphaModFix/>
          </a:blip>
          <a:srcRect b="0" l="0" r="0" t="0"/>
          <a:stretch/>
        </p:blipFill>
        <p:spPr>
          <a:xfrm>
            <a:off x="10943952" y="350158"/>
            <a:ext cx="890996" cy="84803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40" name="Shape 40"/>
        <p:cNvGrpSpPr/>
        <p:nvPr/>
      </p:nvGrpSpPr>
      <p:grpSpPr>
        <a:xfrm>
          <a:off x="0" y="0"/>
          <a:ext cx="0" cy="0"/>
          <a:chOff x="0" y="0"/>
          <a:chExt cx="0" cy="0"/>
        </a:xfrm>
      </p:grpSpPr>
      <p:sp>
        <p:nvSpPr>
          <p:cNvPr id="41" name="Google Shape;41;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9"/>
          <p:cNvSpPr/>
          <p:nvPr/>
        </p:nvSpPr>
        <p:spPr>
          <a:xfrm>
            <a:off x="0" y="6176963"/>
            <a:ext cx="6096000" cy="681037"/>
          </a:xfrm>
          <a:prstGeom prst="rect">
            <a:avLst/>
          </a:prstGeom>
          <a:solidFill>
            <a:srgbClr val="E6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 name="Google Shape;43;p59"/>
          <p:cNvSpPr/>
          <p:nvPr/>
        </p:nvSpPr>
        <p:spPr>
          <a:xfrm>
            <a:off x="6096000" y="6176963"/>
            <a:ext cx="6096000" cy="681037"/>
          </a:xfrm>
          <a:prstGeom prst="rect">
            <a:avLst/>
          </a:prstGeom>
          <a:solidFill>
            <a:srgbClr val="3D00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4" name="Google Shape;44;p59"/>
          <p:cNvPicPr preferRelativeResize="0"/>
          <p:nvPr/>
        </p:nvPicPr>
        <p:blipFill rotWithShape="1">
          <a:blip r:embed="rId2">
            <a:alphaModFix/>
          </a:blip>
          <a:srcRect b="0" l="0" r="0" t="0"/>
          <a:stretch/>
        </p:blipFill>
        <p:spPr>
          <a:xfrm>
            <a:off x="838200" y="6426358"/>
            <a:ext cx="1666239" cy="182245"/>
          </a:xfrm>
          <a:prstGeom prst="rect">
            <a:avLst/>
          </a:prstGeom>
          <a:noFill/>
          <a:ln>
            <a:noFill/>
          </a:ln>
        </p:spPr>
      </p:pic>
      <p:pic>
        <p:nvPicPr>
          <p:cNvPr id="45" name="Google Shape;45;p59"/>
          <p:cNvPicPr preferRelativeResize="0"/>
          <p:nvPr/>
        </p:nvPicPr>
        <p:blipFill rotWithShape="1">
          <a:blip r:embed="rId3">
            <a:alphaModFix/>
          </a:blip>
          <a:srcRect b="0" l="0" r="0" t="0"/>
          <a:stretch/>
        </p:blipFill>
        <p:spPr>
          <a:xfrm>
            <a:off x="11632709" y="6363269"/>
            <a:ext cx="326572" cy="310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bild">
  <p:cSld name="Endast bild">
    <p:spTree>
      <p:nvGrpSpPr>
        <p:cNvPr id="46" name="Shape 46"/>
        <p:cNvGrpSpPr/>
        <p:nvPr/>
      </p:nvGrpSpPr>
      <p:grpSpPr>
        <a:xfrm>
          <a:off x="0" y="0"/>
          <a:ext cx="0" cy="0"/>
          <a:chOff x="0" y="0"/>
          <a:chExt cx="0" cy="0"/>
        </a:xfrm>
      </p:grpSpPr>
      <p:sp>
        <p:nvSpPr>
          <p:cNvPr id="47" name="Google Shape;47;p60"/>
          <p:cNvSpPr/>
          <p:nvPr/>
        </p:nvSpPr>
        <p:spPr>
          <a:xfrm>
            <a:off x="0" y="6176963"/>
            <a:ext cx="6096000" cy="681037"/>
          </a:xfrm>
          <a:prstGeom prst="rect">
            <a:avLst/>
          </a:prstGeom>
          <a:solidFill>
            <a:srgbClr val="E6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60"/>
          <p:cNvSpPr/>
          <p:nvPr/>
        </p:nvSpPr>
        <p:spPr>
          <a:xfrm>
            <a:off x="6096000" y="6176963"/>
            <a:ext cx="6096000" cy="681037"/>
          </a:xfrm>
          <a:prstGeom prst="rect">
            <a:avLst/>
          </a:prstGeom>
          <a:solidFill>
            <a:srgbClr val="3D00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9" name="Google Shape;49;p60"/>
          <p:cNvPicPr preferRelativeResize="0"/>
          <p:nvPr/>
        </p:nvPicPr>
        <p:blipFill rotWithShape="1">
          <a:blip r:embed="rId2">
            <a:alphaModFix/>
          </a:blip>
          <a:srcRect b="0" l="0" r="0" t="0"/>
          <a:stretch/>
        </p:blipFill>
        <p:spPr>
          <a:xfrm>
            <a:off x="838200" y="6426358"/>
            <a:ext cx="1666239" cy="182245"/>
          </a:xfrm>
          <a:prstGeom prst="rect">
            <a:avLst/>
          </a:prstGeom>
          <a:noFill/>
          <a:ln>
            <a:noFill/>
          </a:ln>
        </p:spPr>
      </p:pic>
      <p:pic>
        <p:nvPicPr>
          <p:cNvPr id="50" name="Google Shape;50;p60"/>
          <p:cNvPicPr preferRelativeResize="0"/>
          <p:nvPr/>
        </p:nvPicPr>
        <p:blipFill rotWithShape="1">
          <a:blip r:embed="rId3">
            <a:alphaModFix/>
          </a:blip>
          <a:srcRect b="0" l="0" r="0" t="0"/>
          <a:stretch/>
        </p:blipFill>
        <p:spPr>
          <a:xfrm>
            <a:off x="11632709" y="6363269"/>
            <a:ext cx="326572" cy="310825"/>
          </a:xfrm>
          <a:prstGeom prst="rect">
            <a:avLst/>
          </a:prstGeom>
          <a:noFill/>
          <a:ln>
            <a:noFill/>
          </a:ln>
        </p:spPr>
      </p:pic>
      <p:sp>
        <p:nvSpPr>
          <p:cNvPr id="51" name="Google Shape;51;p60"/>
          <p:cNvSpPr/>
          <p:nvPr>
            <p:ph idx="2" type="pic"/>
          </p:nvPr>
        </p:nvSpPr>
        <p:spPr>
          <a:xfrm>
            <a:off x="838200" y="365125"/>
            <a:ext cx="10515600" cy="5466715"/>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F3F3F"/>
              </a:buClr>
              <a:buSzPts val="4400"/>
              <a:buFont typeface="Montserrat"/>
              <a:buNone/>
              <a:defRPr b="1" i="0" sz="4400" u="none" cap="none" strike="noStrike">
                <a:solidFill>
                  <a:srgbClr val="3F3F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3F3F3F"/>
              </a:buClr>
              <a:buSzPts val="2000"/>
              <a:buFont typeface="Arial"/>
              <a:buNone/>
              <a:defRPr b="0" i="0" sz="2000" u="none" cap="none" strike="noStrike">
                <a:solidFill>
                  <a:srgbClr val="3F3F3F"/>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3F3F3F"/>
              </a:buClr>
              <a:buSzPts val="1800"/>
              <a:buFont typeface="Arial"/>
              <a:buNone/>
              <a:defRPr b="0" i="0" sz="1800" u="none" cap="none" strike="noStrike">
                <a:solidFill>
                  <a:srgbClr val="3F3F3F"/>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3F3F3F"/>
              </a:buClr>
              <a:buSzPts val="1600"/>
              <a:buFont typeface="Arial"/>
              <a:buNone/>
              <a:defRPr b="0" i="0" sz="1600" u="none" cap="none" strike="noStrike">
                <a:solidFill>
                  <a:srgbClr val="3F3F3F"/>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3F3F3F"/>
              </a:buClr>
              <a:buSzPts val="1400"/>
              <a:buFont typeface="Arial"/>
              <a:buNone/>
              <a:defRPr b="0" i="0" sz="1400" u="none" cap="none" strike="noStrike">
                <a:solidFill>
                  <a:srgbClr val="3F3F3F"/>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3F3F3F"/>
              </a:buClr>
              <a:buSzPts val="1200"/>
              <a:buFont typeface="Arial"/>
              <a:buNone/>
              <a:defRPr b="0" i="0" sz="1200" u="none" cap="none" strike="noStrike">
                <a:solidFill>
                  <a:srgbClr val="3F3F3F"/>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drive.google.com/file/d/1Uu3Qp9DeCvTfdm8CCZthyPAhf7XgLLsz/view"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Situation = CEOs</a:t>
            </a:r>
            <a:endParaRPr/>
          </a:p>
        </p:txBody>
      </p:sp>
      <p:sp>
        <p:nvSpPr>
          <p:cNvPr id="57" name="Google Shape;57;p1"/>
          <p:cNvSpPr txBox="1"/>
          <p:nvPr>
            <p:ph idx="1" type="body"/>
          </p:nvPr>
        </p:nvSpPr>
        <p:spPr>
          <a:xfrm>
            <a:off x="838200" y="1825625"/>
            <a:ext cx="9210774" cy="3791404"/>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rgbClr val="3F3F3F"/>
              </a:buClr>
              <a:buSzPts val="1800"/>
              <a:buNone/>
            </a:pPr>
            <a:r>
              <a:rPr lang="de-DE" sz="1800">
                <a:latin typeface="Calibri"/>
                <a:ea typeface="Calibri"/>
                <a:cs typeface="Calibri"/>
                <a:sym typeface="Calibri"/>
              </a:rPr>
              <a:t> </a:t>
            </a:r>
            <a:endParaRPr sz="1800">
              <a:latin typeface="Calibri"/>
              <a:ea typeface="Calibri"/>
              <a:cs typeface="Calibri"/>
              <a:sym typeface="Calibri"/>
            </a:endParaRPr>
          </a:p>
          <a:p>
            <a:pPr indent="0" lvl="0" marL="0" rtl="0" algn="l">
              <a:lnSpc>
                <a:spcPct val="90000"/>
              </a:lnSpc>
              <a:spcBef>
                <a:spcPts val="1800"/>
              </a:spcBef>
              <a:spcAft>
                <a:spcPts val="0"/>
              </a:spcAft>
              <a:buClr>
                <a:srgbClr val="3F3F3F"/>
              </a:buClr>
              <a:buSzPts val="2000"/>
              <a:buNone/>
            </a:pPr>
            <a:r>
              <a:t/>
            </a:r>
            <a:endParaRPr/>
          </a:p>
        </p:txBody>
      </p:sp>
      <p:pic>
        <p:nvPicPr>
          <p:cNvPr id="58" name="Google Shape;58;p1"/>
          <p:cNvPicPr preferRelativeResize="0"/>
          <p:nvPr/>
        </p:nvPicPr>
        <p:blipFill rotWithShape="1">
          <a:blip r:embed="rId3">
            <a:alphaModFix/>
          </a:blip>
          <a:srcRect b="0" l="0" r="0" t="0"/>
          <a:stretch/>
        </p:blipFill>
        <p:spPr>
          <a:xfrm>
            <a:off x="-1" y="-6097339"/>
            <a:ext cx="12300560" cy="18450839"/>
          </a:xfrm>
          <a:prstGeom prst="rect">
            <a:avLst/>
          </a:prstGeom>
          <a:noFill/>
          <a:ln>
            <a:noFill/>
          </a:ln>
        </p:spPr>
      </p:pic>
      <p:pic>
        <p:nvPicPr>
          <p:cNvPr id="59" name="Google Shape;59;p1"/>
          <p:cNvPicPr preferRelativeResize="0"/>
          <p:nvPr/>
        </p:nvPicPr>
        <p:blipFill rotWithShape="1">
          <a:blip r:embed="rId4">
            <a:alphaModFix/>
          </a:blip>
          <a:srcRect b="0" l="0" r="0" t="0"/>
          <a:stretch/>
        </p:blipFill>
        <p:spPr>
          <a:xfrm>
            <a:off x="5151992" y="3608993"/>
            <a:ext cx="1996557" cy="20080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Giving news</a:t>
            </a:r>
            <a:r>
              <a:rPr lang="de-DE">
                <a:latin typeface="Montserrat Medium"/>
                <a:ea typeface="Montserrat Medium"/>
                <a:cs typeface="Montserrat Medium"/>
                <a:sym typeface="Montserrat Medium"/>
              </a:rPr>
              <a:t>: </a:t>
            </a:r>
            <a:r>
              <a:rPr lang="de-DE">
                <a:solidFill>
                  <a:srgbClr val="E6007E"/>
                </a:solidFill>
                <a:latin typeface="Montserrat Medium"/>
                <a:ea typeface="Montserrat Medium"/>
                <a:cs typeface="Montserrat Medium"/>
                <a:sym typeface="Montserrat Medium"/>
              </a:rPr>
              <a:t>Newsletter</a:t>
            </a:r>
            <a:endParaRPr>
              <a:solidFill>
                <a:srgbClr val="E6007E"/>
              </a:solidFill>
            </a:endParaRPr>
          </a:p>
        </p:txBody>
      </p:sp>
      <p:sp>
        <p:nvSpPr>
          <p:cNvPr id="124" name="Google Shape;124;p8"/>
          <p:cNvSpPr txBox="1"/>
          <p:nvPr/>
        </p:nvSpPr>
        <p:spPr>
          <a:xfrm>
            <a:off x="7240200" y="1793900"/>
            <a:ext cx="4113600" cy="3879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Why?</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keeping members informed &amp; interested in the network</a:t>
            </a:r>
            <a:endParaRPr sz="1600">
              <a:latin typeface="Montserrat"/>
              <a:ea typeface="Montserrat"/>
              <a:cs typeface="Montserrat"/>
              <a:sym typeface="Montserrat"/>
            </a:endParaRPr>
          </a:p>
          <a:p>
            <a:pPr indent="0" lvl="0" marL="4572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What?</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3 articles to keep it short</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Who?</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3 agencies designing 1 collaborator to work in team (on Slack)</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When?</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Once a month as a retrospective</a:t>
            </a:r>
            <a:endParaRPr sz="1600">
              <a:latin typeface="Montserrat"/>
              <a:ea typeface="Montserrat"/>
              <a:cs typeface="Montserrat"/>
              <a:sym typeface="Montserrat"/>
            </a:endParaRPr>
          </a:p>
        </p:txBody>
      </p:sp>
      <p:sp>
        <p:nvSpPr>
          <p:cNvPr id="125" name="Google Shape;125;p8"/>
          <p:cNvSpPr txBox="1"/>
          <p:nvPr/>
        </p:nvSpPr>
        <p:spPr>
          <a:xfrm>
            <a:off x="0" y="6300800"/>
            <a:ext cx="3471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1700">
                <a:solidFill>
                  <a:schemeClr val="lt1"/>
                </a:solidFill>
                <a:highlight>
                  <a:srgbClr val="E6007E"/>
                </a:highlight>
                <a:latin typeface="Montserrat"/>
                <a:ea typeface="Montserrat"/>
                <a:cs typeface="Montserrat"/>
                <a:sym typeface="Montserrat"/>
              </a:rPr>
              <a:t>Internal communication</a:t>
            </a:r>
            <a:endParaRPr sz="1700">
              <a:solidFill>
                <a:schemeClr val="lt1"/>
              </a:solidFill>
              <a:highlight>
                <a:srgbClr val="E6007E"/>
              </a:highlight>
              <a:latin typeface="Montserrat"/>
              <a:ea typeface="Montserrat"/>
              <a:cs typeface="Montserrat"/>
              <a:sym typeface="Montserrat"/>
            </a:endParaRPr>
          </a:p>
        </p:txBody>
      </p:sp>
      <p:pic>
        <p:nvPicPr>
          <p:cNvPr id="126" name="Google Shape;126;p8"/>
          <p:cNvPicPr preferRelativeResize="0"/>
          <p:nvPr/>
        </p:nvPicPr>
        <p:blipFill>
          <a:blip r:embed="rId3">
            <a:alphaModFix/>
          </a:blip>
          <a:stretch>
            <a:fillRect/>
          </a:stretch>
        </p:blipFill>
        <p:spPr>
          <a:xfrm>
            <a:off x="965975" y="1580738"/>
            <a:ext cx="6026849" cy="43053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Execution: </a:t>
            </a:r>
            <a:r>
              <a:rPr lang="de-DE">
                <a:solidFill>
                  <a:srgbClr val="E6007E"/>
                </a:solidFill>
                <a:latin typeface="Montserrat Medium"/>
                <a:ea typeface="Montserrat Medium"/>
                <a:cs typeface="Montserrat Medium"/>
                <a:sym typeface="Montserrat Medium"/>
              </a:rPr>
              <a:t>Social media profile</a:t>
            </a:r>
            <a:r>
              <a:rPr lang="de-DE">
                <a:solidFill>
                  <a:srgbClr val="E6007E"/>
                </a:solidFill>
                <a:latin typeface="Montserrat Medium"/>
                <a:ea typeface="Montserrat Medium"/>
                <a:cs typeface="Montserrat Medium"/>
                <a:sym typeface="Montserrat Medium"/>
              </a:rPr>
              <a:t> optimisation</a:t>
            </a:r>
            <a:endParaRPr>
              <a:solidFill>
                <a:srgbClr val="E6007E"/>
              </a:solidFill>
              <a:latin typeface="Montserrat Medium"/>
              <a:ea typeface="Montserrat Medium"/>
              <a:cs typeface="Montserrat Medium"/>
              <a:sym typeface="Montserrat Medium"/>
            </a:endParaRPr>
          </a:p>
        </p:txBody>
      </p:sp>
      <p:sp>
        <p:nvSpPr>
          <p:cNvPr id="132" name="Google Shape;132;p10"/>
          <p:cNvSpPr txBox="1"/>
          <p:nvPr/>
        </p:nvSpPr>
        <p:spPr>
          <a:xfrm>
            <a:off x="0" y="6300800"/>
            <a:ext cx="4436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1700">
                <a:solidFill>
                  <a:schemeClr val="lt1"/>
                </a:solidFill>
                <a:highlight>
                  <a:srgbClr val="E6007E"/>
                </a:highlight>
                <a:latin typeface="Montserrat"/>
                <a:ea typeface="Montserrat"/>
                <a:cs typeface="Montserrat"/>
                <a:sym typeface="Montserrat"/>
              </a:rPr>
              <a:t>External </a:t>
            </a:r>
            <a:r>
              <a:rPr lang="de-DE" sz="1700">
                <a:solidFill>
                  <a:schemeClr val="lt1"/>
                </a:solidFill>
                <a:highlight>
                  <a:srgbClr val="E6007E"/>
                </a:highlight>
                <a:latin typeface="Montserrat"/>
                <a:ea typeface="Montserrat"/>
                <a:cs typeface="Montserrat"/>
                <a:sym typeface="Montserrat"/>
              </a:rPr>
              <a:t>communication</a:t>
            </a:r>
            <a:endParaRPr sz="1700">
              <a:solidFill>
                <a:srgbClr val="E6007E"/>
              </a:solidFill>
              <a:highlight>
                <a:srgbClr val="E6007E"/>
              </a:highlight>
              <a:latin typeface="Montserrat"/>
              <a:ea typeface="Montserrat"/>
              <a:cs typeface="Montserrat"/>
              <a:sym typeface="Montserrat"/>
            </a:endParaRPr>
          </a:p>
        </p:txBody>
      </p:sp>
      <p:pic>
        <p:nvPicPr>
          <p:cNvPr id="133" name="Google Shape;133;p10"/>
          <p:cNvPicPr preferRelativeResize="0"/>
          <p:nvPr/>
        </p:nvPicPr>
        <p:blipFill rotWithShape="1">
          <a:blip r:embed="rId3">
            <a:alphaModFix/>
          </a:blip>
          <a:srcRect b="1519" l="10559" r="12647" t="11136"/>
          <a:stretch/>
        </p:blipFill>
        <p:spPr>
          <a:xfrm>
            <a:off x="2455900" y="1318325"/>
            <a:ext cx="6816276" cy="4731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Execution: </a:t>
            </a:r>
            <a:r>
              <a:rPr lang="de-DE">
                <a:solidFill>
                  <a:srgbClr val="E6007E"/>
                </a:solidFill>
                <a:latin typeface="Montserrat Medium"/>
                <a:ea typeface="Montserrat Medium"/>
                <a:cs typeface="Montserrat Medium"/>
                <a:sym typeface="Montserrat Medium"/>
              </a:rPr>
              <a:t>Faces behind… </a:t>
            </a:r>
            <a:endParaRPr>
              <a:solidFill>
                <a:srgbClr val="E6007E"/>
              </a:solidFill>
            </a:endParaRPr>
          </a:p>
        </p:txBody>
      </p:sp>
      <p:pic>
        <p:nvPicPr>
          <p:cNvPr id="139" name="Google Shape;139;p11"/>
          <p:cNvPicPr preferRelativeResize="0"/>
          <p:nvPr/>
        </p:nvPicPr>
        <p:blipFill rotWithShape="1">
          <a:blip r:embed="rId3">
            <a:alphaModFix/>
          </a:blip>
          <a:srcRect b="0" l="0" r="0" t="0"/>
          <a:stretch/>
        </p:blipFill>
        <p:spPr>
          <a:xfrm>
            <a:off x="1437600" y="644525"/>
            <a:ext cx="10814300" cy="7209526"/>
          </a:xfrm>
          <a:prstGeom prst="rect">
            <a:avLst/>
          </a:prstGeom>
          <a:noFill/>
          <a:ln>
            <a:noFill/>
          </a:ln>
        </p:spPr>
      </p:pic>
      <p:pic>
        <p:nvPicPr>
          <p:cNvPr id="140" name="Google Shape;140;p11"/>
          <p:cNvPicPr preferRelativeResize="0"/>
          <p:nvPr/>
        </p:nvPicPr>
        <p:blipFill rotWithShape="1">
          <a:blip r:embed="rId4">
            <a:alphaModFix/>
          </a:blip>
          <a:srcRect b="26351" l="48560" r="29691" t="8822"/>
          <a:stretch/>
        </p:blipFill>
        <p:spPr>
          <a:xfrm>
            <a:off x="1997000" y="1214675"/>
            <a:ext cx="2465377" cy="4897675"/>
          </a:xfrm>
          <a:prstGeom prst="rect">
            <a:avLst/>
          </a:prstGeom>
          <a:noFill/>
          <a:ln>
            <a:noFill/>
          </a:ln>
        </p:spPr>
      </p:pic>
      <p:sp>
        <p:nvSpPr>
          <p:cNvPr id="141" name="Google Shape;141;p11"/>
          <p:cNvSpPr txBox="1"/>
          <p:nvPr/>
        </p:nvSpPr>
        <p:spPr>
          <a:xfrm>
            <a:off x="0" y="6300800"/>
            <a:ext cx="3471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1700">
                <a:solidFill>
                  <a:schemeClr val="lt1"/>
                </a:solidFill>
                <a:highlight>
                  <a:srgbClr val="E6007E"/>
                </a:highlight>
                <a:latin typeface="Montserrat"/>
                <a:ea typeface="Montserrat"/>
                <a:cs typeface="Montserrat"/>
                <a:sym typeface="Montserrat"/>
              </a:rPr>
              <a:t>CI communication </a:t>
            </a:r>
            <a:r>
              <a:rPr lang="de-DE" sz="1700">
                <a:solidFill>
                  <a:srgbClr val="E6007E"/>
                </a:solidFill>
                <a:highlight>
                  <a:srgbClr val="E6007E"/>
                </a:highlight>
                <a:latin typeface="Montserrat"/>
                <a:ea typeface="Montserrat"/>
                <a:cs typeface="Montserrat"/>
                <a:sym typeface="Montserrat"/>
              </a:rPr>
              <a:t>mmmmm</a:t>
            </a:r>
            <a:endParaRPr sz="1700">
              <a:solidFill>
                <a:srgbClr val="E6007E"/>
              </a:solidFill>
              <a:highlight>
                <a:srgbClr val="E6007E"/>
              </a:highlight>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5" name="Shape 145"/>
        <p:cNvGrpSpPr/>
        <p:nvPr/>
      </p:nvGrpSpPr>
      <p:grpSpPr>
        <a:xfrm>
          <a:off x="0" y="0"/>
          <a:ext cx="0" cy="0"/>
          <a:chOff x="0" y="0"/>
          <a:chExt cx="0" cy="0"/>
        </a:xfrm>
      </p:grpSpPr>
      <p:sp>
        <p:nvSpPr>
          <p:cNvPr id="146" name="Google Shape;14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Further Ideas</a:t>
            </a:r>
            <a:endParaRPr>
              <a:latin typeface="Montserrat Medium"/>
              <a:ea typeface="Montserrat Medium"/>
              <a:cs typeface="Montserrat Medium"/>
              <a:sym typeface="Montserrat Medium"/>
            </a:endParaRPr>
          </a:p>
        </p:txBody>
      </p:sp>
      <p:sp>
        <p:nvSpPr>
          <p:cNvPr id="147" name="Google Shape;147;p14"/>
          <p:cNvSpPr txBox="1"/>
          <p:nvPr>
            <p:ph idx="1" type="body"/>
          </p:nvPr>
        </p:nvSpPr>
        <p:spPr>
          <a:xfrm>
            <a:off x="838200" y="1825625"/>
            <a:ext cx="9210774" cy="3791404"/>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lnSpc>
                <a:spcPct val="90000"/>
              </a:lnSpc>
              <a:spcBef>
                <a:spcPts val="0"/>
              </a:spcBef>
              <a:spcAft>
                <a:spcPts val="0"/>
              </a:spcAft>
              <a:buClr>
                <a:srgbClr val="3F3F3F"/>
              </a:buClr>
              <a:buSzPct val="100000"/>
              <a:buFont typeface="Arial"/>
              <a:buChar char="•"/>
            </a:pPr>
            <a:r>
              <a:rPr lang="de-DE"/>
              <a:t>Friendly competition for trainees with incentives to collaborate</a:t>
            </a:r>
            <a:endParaRPr/>
          </a:p>
          <a:p>
            <a:pPr indent="-342900" lvl="0" marL="342900" rtl="0" algn="l">
              <a:lnSpc>
                <a:spcPct val="90000"/>
              </a:lnSpc>
              <a:spcBef>
                <a:spcPts val="1000"/>
              </a:spcBef>
              <a:spcAft>
                <a:spcPts val="0"/>
              </a:spcAft>
              <a:buClr>
                <a:srgbClr val="3F3F3F"/>
              </a:buClr>
              <a:buSzPct val="100000"/>
              <a:buFont typeface="Arial"/>
              <a:buChar char="•"/>
            </a:pPr>
            <a:r>
              <a:rPr lang="de-DE"/>
              <a:t>Build a feeling of belonging: this way everybody in the network is updated about the next move of a colleague from the network and spread the word about that. Feel proud!</a:t>
            </a:r>
            <a:endParaRPr/>
          </a:p>
          <a:p>
            <a:pPr indent="-342900" lvl="0" marL="342900" rtl="0" algn="l">
              <a:lnSpc>
                <a:spcPct val="90000"/>
              </a:lnSpc>
              <a:spcBef>
                <a:spcPts val="1000"/>
              </a:spcBef>
              <a:spcAft>
                <a:spcPts val="0"/>
              </a:spcAft>
              <a:buClr>
                <a:srgbClr val="3F3F3F"/>
              </a:buClr>
              <a:buSzPct val="100000"/>
              <a:buFont typeface="Arial"/>
              <a:buChar char="•"/>
            </a:pPr>
            <a:r>
              <a:rPr lang="de-DE"/>
              <a:t>create awards for companies: an award each month to a company that has proved excellent skills/activity in…</a:t>
            </a:r>
            <a:endParaRPr/>
          </a:p>
          <a:p>
            <a:pPr indent="-342900" lvl="0" marL="342900" rtl="0" algn="l">
              <a:lnSpc>
                <a:spcPct val="90000"/>
              </a:lnSpc>
              <a:spcBef>
                <a:spcPts val="1000"/>
              </a:spcBef>
              <a:spcAft>
                <a:spcPts val="0"/>
              </a:spcAft>
              <a:buClr>
                <a:srgbClr val="3F3F3F"/>
              </a:buClr>
              <a:buSzPct val="100000"/>
              <a:buFont typeface="Arial"/>
              <a:buChar char="•"/>
            </a:pPr>
            <a:r>
              <a:rPr lang="de-DE"/>
              <a:t>Responsibilise companies to create newsletters on a monthly basis</a:t>
            </a:r>
            <a:endParaRPr/>
          </a:p>
          <a:p>
            <a:pPr indent="-342900" lvl="0" marL="342900" rtl="0" algn="l">
              <a:lnSpc>
                <a:spcPct val="90000"/>
              </a:lnSpc>
              <a:spcBef>
                <a:spcPts val="1000"/>
              </a:spcBef>
              <a:spcAft>
                <a:spcPts val="0"/>
              </a:spcAft>
              <a:buClr>
                <a:srgbClr val="3F3F3F"/>
              </a:buClr>
              <a:buSzPct val="100000"/>
              <a:buFont typeface="Arial"/>
              <a:buChar char="•"/>
            </a:pPr>
            <a:r>
              <a:rPr lang="de-DE"/>
              <a:t>Ambassadors : as participants of the forums, we should be able to have time to tell the event to our agency’s members and to encourage them to participate in the next forums. We tell our story but it’s the manager’s responsibility to book the session. </a:t>
            </a:r>
            <a:endParaRPr/>
          </a:p>
          <a:p>
            <a:pPr indent="0" lvl="0" marL="0" rtl="0" algn="l">
              <a:lnSpc>
                <a:spcPct val="90000"/>
              </a:lnSpc>
              <a:spcBef>
                <a:spcPts val="1000"/>
              </a:spcBef>
              <a:spcAft>
                <a:spcPts val="0"/>
              </a:spcAft>
              <a:buClr>
                <a:srgbClr val="3F3F3F"/>
              </a:buClr>
              <a:buSzPct val="100000"/>
              <a:buNone/>
            </a:pPr>
            <a:br>
              <a:rPr lang="de-DE"/>
            </a:br>
            <a:br>
              <a:rPr lang="de-DE"/>
            </a:b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Further ideas: </a:t>
            </a:r>
            <a:r>
              <a:rPr lang="de-DE">
                <a:solidFill>
                  <a:srgbClr val="E6007E"/>
                </a:solidFill>
                <a:latin typeface="Montserrat Medium"/>
                <a:ea typeface="Montserrat Medium"/>
                <a:cs typeface="Montserrat Medium"/>
                <a:sym typeface="Montserrat Medium"/>
              </a:rPr>
              <a:t>Think outside of the box</a:t>
            </a:r>
            <a:endParaRPr>
              <a:solidFill>
                <a:srgbClr val="E6007E"/>
              </a:solidFill>
            </a:endParaRPr>
          </a:p>
        </p:txBody>
      </p:sp>
      <p:sp>
        <p:nvSpPr>
          <p:cNvPr id="153" name="Google Shape;153;p13"/>
          <p:cNvSpPr txBox="1"/>
          <p:nvPr>
            <p:ph idx="1" type="body"/>
          </p:nvPr>
        </p:nvSpPr>
        <p:spPr>
          <a:xfrm>
            <a:off x="838200" y="1825625"/>
            <a:ext cx="9210774" cy="3791404"/>
          </a:xfrm>
          <a:prstGeom prst="rect">
            <a:avLst/>
          </a:prstGeom>
          <a:noFill/>
          <a:ln>
            <a:noFill/>
          </a:ln>
        </p:spPr>
        <p:txBody>
          <a:bodyPr anchorCtr="0" anchor="t" bIns="45700" lIns="91425" spcFirstLastPara="1" rIns="91425" wrap="square" tIns="45700">
            <a:normAutofit/>
          </a:bodyPr>
          <a:lstStyle/>
          <a:p>
            <a:pPr indent="-419100" lvl="0" marL="457200" rtl="0" algn="l">
              <a:lnSpc>
                <a:spcPct val="90000"/>
              </a:lnSpc>
              <a:spcBef>
                <a:spcPts val="0"/>
              </a:spcBef>
              <a:spcAft>
                <a:spcPts val="0"/>
              </a:spcAft>
              <a:buSzPts val="3000"/>
              <a:buChar char="●"/>
            </a:pPr>
            <a:r>
              <a:rPr lang="de-DE" sz="3000"/>
              <a:t>Pitch-competition for trainees</a:t>
            </a:r>
            <a:endParaRPr sz="3000"/>
          </a:p>
          <a:p>
            <a:pPr indent="0" lvl="0" marL="0" rtl="0" algn="l">
              <a:lnSpc>
                <a:spcPct val="90000"/>
              </a:lnSpc>
              <a:spcBef>
                <a:spcPts val="1000"/>
              </a:spcBef>
              <a:spcAft>
                <a:spcPts val="0"/>
              </a:spcAft>
              <a:buClr>
                <a:srgbClr val="3F3F3F"/>
              </a:buClr>
              <a:buSzPts val="3200"/>
              <a:buNone/>
            </a:pPr>
            <a:r>
              <a:t/>
            </a:r>
            <a:endParaRPr sz="3000"/>
          </a:p>
          <a:p>
            <a:pPr indent="-419100" lvl="0" marL="457200" rtl="0" algn="l">
              <a:lnSpc>
                <a:spcPct val="90000"/>
              </a:lnSpc>
              <a:spcBef>
                <a:spcPts val="1000"/>
              </a:spcBef>
              <a:spcAft>
                <a:spcPts val="0"/>
              </a:spcAft>
              <a:buSzPts val="3000"/>
              <a:buChar char="●"/>
            </a:pPr>
            <a:r>
              <a:rPr lang="de-DE" sz="3000"/>
              <a:t>Internal awards for members</a:t>
            </a:r>
            <a:endParaRPr sz="3000"/>
          </a:p>
          <a:p>
            <a:pPr indent="0" lvl="0" marL="0" rtl="0" algn="l">
              <a:lnSpc>
                <a:spcPct val="90000"/>
              </a:lnSpc>
              <a:spcBef>
                <a:spcPts val="1000"/>
              </a:spcBef>
              <a:spcAft>
                <a:spcPts val="0"/>
              </a:spcAft>
              <a:buNone/>
            </a:pPr>
            <a:r>
              <a:t/>
            </a:r>
            <a:endParaRPr sz="3000"/>
          </a:p>
          <a:p>
            <a:pPr indent="0" lvl="0" marL="0" rtl="0" algn="l">
              <a:lnSpc>
                <a:spcPct val="90000"/>
              </a:lnSpc>
              <a:spcBef>
                <a:spcPts val="1000"/>
              </a:spcBef>
              <a:spcAft>
                <a:spcPts val="0"/>
              </a:spcAft>
              <a:buClr>
                <a:srgbClr val="3F3F3F"/>
              </a:buClr>
              <a:buSzPts val="2000"/>
              <a:buNone/>
            </a:pPr>
            <a:br>
              <a:rPr lang="de-DE"/>
            </a:br>
            <a:br>
              <a:rPr lang="de-DE"/>
            </a:br>
            <a:endParaRPr/>
          </a:p>
        </p:txBody>
      </p:sp>
      <p:sp>
        <p:nvSpPr>
          <p:cNvPr id="154" name="Google Shape;154;p13"/>
          <p:cNvSpPr txBox="1"/>
          <p:nvPr/>
        </p:nvSpPr>
        <p:spPr>
          <a:xfrm>
            <a:off x="0" y="6300800"/>
            <a:ext cx="3471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1700">
                <a:solidFill>
                  <a:schemeClr val="lt1"/>
                </a:solidFill>
                <a:highlight>
                  <a:srgbClr val="E6007E"/>
                </a:highlight>
                <a:latin typeface="Montserrat"/>
                <a:ea typeface="Montserrat"/>
                <a:cs typeface="Montserrat"/>
                <a:sym typeface="Montserrat"/>
              </a:rPr>
              <a:t>CI communication </a:t>
            </a:r>
            <a:r>
              <a:rPr lang="de-DE" sz="1700">
                <a:solidFill>
                  <a:srgbClr val="E6007E"/>
                </a:solidFill>
                <a:highlight>
                  <a:srgbClr val="E6007E"/>
                </a:highlight>
                <a:latin typeface="Montserrat"/>
                <a:ea typeface="Montserrat"/>
                <a:cs typeface="Montserrat"/>
                <a:sym typeface="Montserrat"/>
              </a:rPr>
              <a:t>mmmmm</a:t>
            </a:r>
            <a:endParaRPr sz="1700">
              <a:solidFill>
                <a:srgbClr val="E6007E"/>
              </a:solidFill>
              <a:highlight>
                <a:srgbClr val="E6007E"/>
              </a:highlight>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5"/>
          <p:cNvSpPr/>
          <p:nvPr/>
        </p:nvSpPr>
        <p:spPr>
          <a:xfrm>
            <a:off x="5312825" y="1696800"/>
            <a:ext cx="3581400" cy="3379200"/>
          </a:xfrm>
          <a:prstGeom prst="ellipse">
            <a:avLst/>
          </a:prstGeom>
          <a:solidFill>
            <a:srgbClr val="3D00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de-DE" sz="1800" u="none" cap="none" strike="noStrike">
                <a:solidFill>
                  <a:schemeClr val="lt1"/>
                </a:solidFill>
                <a:latin typeface="Calibri"/>
                <a:ea typeface="Calibri"/>
                <a:cs typeface="Calibri"/>
                <a:sym typeface="Calibri"/>
              </a:rPr>
              <a:t>Value</a:t>
            </a:r>
            <a:endParaRPr/>
          </a:p>
        </p:txBody>
      </p:sp>
      <p:sp>
        <p:nvSpPr>
          <p:cNvPr id="160" name="Google Shape;160;p15"/>
          <p:cNvSpPr/>
          <p:nvPr/>
        </p:nvSpPr>
        <p:spPr>
          <a:xfrm>
            <a:off x="3335550" y="2136150"/>
            <a:ext cx="2493300" cy="2433300"/>
          </a:xfrm>
          <a:prstGeom prst="ellipse">
            <a:avLst/>
          </a:prstGeom>
          <a:solidFill>
            <a:srgbClr val="E6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de-DE" sz="1800" u="none" cap="none" strike="noStrike">
                <a:solidFill>
                  <a:schemeClr val="lt1"/>
                </a:solidFill>
                <a:latin typeface="Calibri"/>
                <a:ea typeface="Calibri"/>
                <a:cs typeface="Calibri"/>
                <a:sym typeface="Calibri"/>
              </a:rPr>
              <a:t>Belonging</a:t>
            </a:r>
            <a:endParaRPr b="0" i="0" sz="1800" u="none" cap="none" strike="noStrike">
              <a:solidFill>
                <a:schemeClr val="lt1"/>
              </a:solidFill>
              <a:latin typeface="Calibri"/>
              <a:ea typeface="Calibri"/>
              <a:cs typeface="Calibri"/>
              <a:sym typeface="Calibri"/>
            </a:endParaRPr>
          </a:p>
        </p:txBody>
      </p:sp>
      <p:sp>
        <p:nvSpPr>
          <p:cNvPr id="161" name="Google Shape;161;p15"/>
          <p:cNvSpPr txBox="1"/>
          <p:nvPr/>
        </p:nvSpPr>
        <p:spPr>
          <a:xfrm>
            <a:off x="0" y="6300800"/>
            <a:ext cx="3471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1700">
                <a:solidFill>
                  <a:schemeClr val="lt1"/>
                </a:solidFill>
                <a:highlight>
                  <a:srgbClr val="E6007E"/>
                </a:highlight>
                <a:latin typeface="Montserrat"/>
                <a:ea typeface="Montserrat"/>
                <a:cs typeface="Montserrat"/>
                <a:sym typeface="Montserrat"/>
              </a:rPr>
              <a:t>CI communication </a:t>
            </a:r>
            <a:r>
              <a:rPr lang="de-DE" sz="1700">
                <a:solidFill>
                  <a:srgbClr val="E6007E"/>
                </a:solidFill>
                <a:highlight>
                  <a:srgbClr val="E6007E"/>
                </a:highlight>
                <a:latin typeface="Montserrat"/>
                <a:ea typeface="Montserrat"/>
                <a:cs typeface="Montserrat"/>
                <a:sym typeface="Montserrat"/>
              </a:rPr>
              <a:t>mmmmm</a:t>
            </a:r>
            <a:endParaRPr sz="1700">
              <a:solidFill>
                <a:srgbClr val="E6007E"/>
              </a:solidFill>
              <a:highlight>
                <a:srgbClr val="E6007E"/>
              </a:highlight>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Sharpen Positioning: </a:t>
            </a:r>
            <a:r>
              <a:rPr lang="de-DE">
                <a:solidFill>
                  <a:srgbClr val="E6007E"/>
                </a:solidFill>
                <a:latin typeface="Montserrat Medium"/>
                <a:ea typeface="Montserrat Medium"/>
                <a:cs typeface="Montserrat Medium"/>
                <a:sym typeface="Montserrat Medium"/>
              </a:rPr>
              <a:t>From USP to VP</a:t>
            </a:r>
            <a:endParaRPr>
              <a:solidFill>
                <a:srgbClr val="E6007E"/>
              </a:solidFill>
            </a:endParaRPr>
          </a:p>
        </p:txBody>
      </p:sp>
      <p:sp>
        <p:nvSpPr>
          <p:cNvPr id="167" name="Google Shape;167;p16"/>
          <p:cNvSpPr txBox="1"/>
          <p:nvPr>
            <p:ph idx="1" type="body"/>
          </p:nvPr>
        </p:nvSpPr>
        <p:spPr>
          <a:xfrm>
            <a:off x="838200" y="1825625"/>
            <a:ext cx="9210774" cy="3791404"/>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F3F3F"/>
              </a:buClr>
              <a:buSzPts val="2000"/>
              <a:buNone/>
            </a:pPr>
            <a:r>
              <a:rPr lang="de-DE" u="sng">
                <a:latin typeface="Montserrat Medium"/>
                <a:ea typeface="Montserrat Medium"/>
                <a:cs typeface="Montserrat Medium"/>
                <a:sym typeface="Montserrat Medium"/>
              </a:rPr>
              <a:t>USP:</a:t>
            </a:r>
            <a:endParaRPr/>
          </a:p>
          <a:p>
            <a:pPr indent="0" lvl="0" marL="0" rtl="0" algn="l">
              <a:lnSpc>
                <a:spcPct val="90000"/>
              </a:lnSpc>
              <a:spcBef>
                <a:spcPts val="1000"/>
              </a:spcBef>
              <a:spcAft>
                <a:spcPts val="0"/>
              </a:spcAft>
              <a:buClr>
                <a:srgbClr val="3F3F3F"/>
              </a:buClr>
              <a:buSzPts val="2000"/>
              <a:buNone/>
            </a:pPr>
            <a:r>
              <a:t/>
            </a:r>
            <a:endParaRPr u="sng">
              <a:latin typeface="Montserrat Medium"/>
              <a:ea typeface="Montserrat Medium"/>
              <a:cs typeface="Montserrat Medium"/>
              <a:sym typeface="Montserrat Medium"/>
            </a:endParaRPr>
          </a:p>
          <a:p>
            <a:pPr indent="0" lvl="0" marL="0" rtl="0" algn="l">
              <a:lnSpc>
                <a:spcPct val="90000"/>
              </a:lnSpc>
              <a:spcBef>
                <a:spcPts val="1000"/>
              </a:spcBef>
              <a:spcAft>
                <a:spcPts val="0"/>
              </a:spcAft>
              <a:buClr>
                <a:srgbClr val="3F3F3F"/>
              </a:buClr>
              <a:buSzPts val="2000"/>
              <a:buNone/>
            </a:pPr>
            <a:r>
              <a:rPr lang="de-DE">
                <a:latin typeface="Montserrat Medium"/>
                <a:ea typeface="Montserrat Medium"/>
                <a:cs typeface="Montserrat Medium"/>
                <a:sym typeface="Montserrat Medium"/>
              </a:rPr>
              <a:t>“We offer the most progressive, creative and diverse marketing talent in the world!”</a:t>
            </a:r>
            <a:endParaRPr/>
          </a:p>
          <a:p>
            <a:pPr indent="0" lvl="0" marL="0" rtl="0" algn="l">
              <a:lnSpc>
                <a:spcPct val="90000"/>
              </a:lnSpc>
              <a:spcBef>
                <a:spcPts val="1000"/>
              </a:spcBef>
              <a:spcAft>
                <a:spcPts val="0"/>
              </a:spcAft>
              <a:buClr>
                <a:srgbClr val="3F3F3F"/>
              </a:buClr>
              <a:buSzPts val="2000"/>
              <a:buNone/>
            </a:pPr>
            <a:r>
              <a:t/>
            </a:r>
            <a:endParaRPr>
              <a:latin typeface="Montserrat Medium"/>
              <a:ea typeface="Montserrat Medium"/>
              <a:cs typeface="Montserrat Medium"/>
              <a:sym typeface="Montserrat Medium"/>
            </a:endParaRPr>
          </a:p>
          <a:p>
            <a:pPr indent="0" lvl="0" marL="0" rtl="0" algn="l">
              <a:lnSpc>
                <a:spcPct val="90000"/>
              </a:lnSpc>
              <a:spcBef>
                <a:spcPts val="1000"/>
              </a:spcBef>
              <a:spcAft>
                <a:spcPts val="0"/>
              </a:spcAft>
              <a:buClr>
                <a:srgbClr val="3F3F3F"/>
              </a:buClr>
              <a:buSzPts val="2000"/>
              <a:buNone/>
            </a:pPr>
            <a:r>
              <a:t/>
            </a:r>
            <a:endParaRPr>
              <a:latin typeface="Montserrat Medium"/>
              <a:ea typeface="Montserrat Medium"/>
              <a:cs typeface="Montserrat Medium"/>
              <a:sym typeface="Montserrat Medium"/>
            </a:endParaRPr>
          </a:p>
          <a:p>
            <a:pPr indent="0" lvl="0" marL="0" rtl="0" algn="l">
              <a:lnSpc>
                <a:spcPct val="90000"/>
              </a:lnSpc>
              <a:spcBef>
                <a:spcPts val="1000"/>
              </a:spcBef>
              <a:spcAft>
                <a:spcPts val="0"/>
              </a:spcAft>
              <a:buClr>
                <a:srgbClr val="3F3F3F"/>
              </a:buClr>
              <a:buSzPts val="2000"/>
              <a:buNone/>
            </a:pPr>
            <a:r>
              <a:rPr lang="de-DE" u="sng">
                <a:latin typeface="Montserrat Medium"/>
                <a:ea typeface="Montserrat Medium"/>
                <a:cs typeface="Montserrat Medium"/>
                <a:sym typeface="Montserrat Medium"/>
              </a:rPr>
              <a:t>Value Proposition:</a:t>
            </a:r>
            <a:endParaRPr/>
          </a:p>
          <a:p>
            <a:pPr indent="0" lvl="0" marL="0" rtl="0" algn="l">
              <a:lnSpc>
                <a:spcPct val="90000"/>
              </a:lnSpc>
              <a:spcBef>
                <a:spcPts val="1000"/>
              </a:spcBef>
              <a:spcAft>
                <a:spcPts val="0"/>
              </a:spcAft>
              <a:buClr>
                <a:srgbClr val="3F3F3F"/>
              </a:buClr>
              <a:buSzPts val="2000"/>
              <a:buNone/>
            </a:pPr>
            <a:r>
              <a:t/>
            </a:r>
            <a:endParaRPr u="sng">
              <a:latin typeface="Montserrat Medium"/>
              <a:ea typeface="Montserrat Medium"/>
              <a:cs typeface="Montserrat Medium"/>
              <a:sym typeface="Montserrat Medium"/>
            </a:endParaRPr>
          </a:p>
          <a:p>
            <a:pPr indent="0" lvl="0" marL="0" rtl="0" algn="l">
              <a:lnSpc>
                <a:spcPct val="90000"/>
              </a:lnSpc>
              <a:spcBef>
                <a:spcPts val="1000"/>
              </a:spcBef>
              <a:spcAft>
                <a:spcPts val="0"/>
              </a:spcAft>
              <a:buClr>
                <a:srgbClr val="3F3F3F"/>
              </a:buClr>
              <a:buSzPts val="2000"/>
              <a:buNone/>
            </a:pPr>
            <a:r>
              <a:rPr lang="de-DE">
                <a:latin typeface="Montserrat Medium"/>
                <a:ea typeface="Montserrat Medium"/>
                <a:cs typeface="Montserrat Medium"/>
                <a:sym typeface="Montserrat Medium"/>
              </a:rPr>
              <a:t>“We help companies with potent marketing solutions that resonate with customers and </a:t>
            </a:r>
            <a:r>
              <a:rPr b="1" lang="de-DE" sz="2800">
                <a:latin typeface="Montserrat Medium"/>
                <a:ea typeface="Montserrat Medium"/>
                <a:cs typeface="Montserrat Medium"/>
                <a:sym typeface="Montserrat Medium"/>
              </a:rPr>
              <a:t>deliver growth</a:t>
            </a:r>
            <a:r>
              <a:rPr b="1" lang="de-DE">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indent="0" lvl="0" marL="0" rtl="0" algn="l">
              <a:lnSpc>
                <a:spcPct val="90000"/>
              </a:lnSpc>
              <a:spcBef>
                <a:spcPts val="1000"/>
              </a:spcBef>
              <a:spcAft>
                <a:spcPts val="0"/>
              </a:spcAft>
              <a:buClr>
                <a:srgbClr val="3F3F3F"/>
              </a:buClr>
              <a:buSzPts val="2000"/>
              <a:buNone/>
            </a:pPr>
            <a:r>
              <a:t/>
            </a:r>
            <a:endParaRPr>
              <a:latin typeface="Montserrat Medium"/>
              <a:ea typeface="Montserrat Medium"/>
              <a:cs typeface="Montserrat Medium"/>
              <a:sym typeface="Montserrat Medium"/>
            </a:endParaRPr>
          </a:p>
          <a:p>
            <a:pPr indent="0" lvl="0" marL="0" rtl="0" algn="l">
              <a:lnSpc>
                <a:spcPct val="90000"/>
              </a:lnSpc>
              <a:spcBef>
                <a:spcPts val="1000"/>
              </a:spcBef>
              <a:spcAft>
                <a:spcPts val="0"/>
              </a:spcAft>
              <a:buClr>
                <a:srgbClr val="3F3F3F"/>
              </a:buClr>
              <a:buSzPts val="2000"/>
              <a:buNone/>
            </a:pPr>
            <a:r>
              <a:t/>
            </a:r>
            <a:endParaRPr>
              <a:latin typeface="Montserrat Medium"/>
              <a:ea typeface="Montserrat Medium"/>
              <a:cs typeface="Montserrat Medium"/>
              <a:sym typeface="Montserrat Medium"/>
            </a:endParaRPr>
          </a:p>
          <a:p>
            <a:pPr indent="0" lvl="0" marL="0" rtl="0" algn="l">
              <a:lnSpc>
                <a:spcPct val="90000"/>
              </a:lnSpc>
              <a:spcBef>
                <a:spcPts val="1000"/>
              </a:spcBef>
              <a:spcAft>
                <a:spcPts val="0"/>
              </a:spcAft>
              <a:buClr>
                <a:srgbClr val="3F3F3F"/>
              </a:buClr>
              <a:buSzPts val="2000"/>
              <a:buNone/>
            </a:pPr>
            <a:r>
              <a:t/>
            </a:r>
            <a:endParaRPr/>
          </a:p>
        </p:txBody>
      </p:sp>
      <p:sp>
        <p:nvSpPr>
          <p:cNvPr id="168" name="Google Shape;168;p16"/>
          <p:cNvSpPr txBox="1"/>
          <p:nvPr/>
        </p:nvSpPr>
        <p:spPr>
          <a:xfrm>
            <a:off x="0" y="6300800"/>
            <a:ext cx="4436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1700">
                <a:solidFill>
                  <a:schemeClr val="lt1"/>
                </a:solidFill>
                <a:highlight>
                  <a:srgbClr val="E6007E"/>
                </a:highlight>
                <a:latin typeface="Montserrat"/>
                <a:ea typeface="Montserrat"/>
                <a:cs typeface="Montserrat"/>
                <a:sym typeface="Montserrat"/>
              </a:rPr>
              <a:t>External communication</a:t>
            </a:r>
            <a:endParaRPr sz="1700">
              <a:solidFill>
                <a:srgbClr val="E6007E"/>
              </a:solidFill>
              <a:highlight>
                <a:srgbClr val="E6007E"/>
              </a:highlight>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7"/>
          <p:cNvSpPr txBox="1"/>
          <p:nvPr>
            <p:ph type="title"/>
          </p:nvPr>
        </p:nvSpPr>
        <p:spPr>
          <a:xfrm>
            <a:off x="838200" y="1821951"/>
            <a:ext cx="9285514" cy="154205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Montserrat Medium"/>
              <a:buNone/>
            </a:pPr>
            <a:r>
              <a:rPr lang="de-DE">
                <a:latin typeface="Montserrat Medium"/>
                <a:ea typeface="Montserrat Medium"/>
                <a:cs typeface="Montserrat Medium"/>
                <a:sym typeface="Montserrat Medium"/>
              </a:rPr>
              <a:t>HUGGING GROWTH</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Hugging growth…</a:t>
            </a:r>
            <a:endParaRPr/>
          </a:p>
        </p:txBody>
      </p:sp>
      <p:sp>
        <p:nvSpPr>
          <p:cNvPr id="179" name="Google Shape;179;p18"/>
          <p:cNvSpPr txBox="1"/>
          <p:nvPr>
            <p:ph idx="1" type="body"/>
          </p:nvPr>
        </p:nvSpPr>
        <p:spPr>
          <a:xfrm>
            <a:off x="838200" y="1825625"/>
            <a:ext cx="9210774" cy="3791404"/>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0"/>
              </a:spcBef>
              <a:spcAft>
                <a:spcPts val="0"/>
              </a:spcAft>
              <a:buSzPts val="1800"/>
              <a:buChar char="●"/>
            </a:pPr>
            <a:r>
              <a:rPr lang="de-DE"/>
              <a:t>Hugging symbolises belonging (internal)</a:t>
            </a:r>
            <a:endParaRPr/>
          </a:p>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de-DE"/>
              <a:t>Everyone wants to grow (external):</a:t>
            </a:r>
            <a:endParaRPr/>
          </a:p>
          <a:p>
            <a:pPr indent="0" lvl="0" marL="0" rtl="0" algn="l">
              <a:lnSpc>
                <a:spcPct val="90000"/>
              </a:lnSpc>
              <a:spcBef>
                <a:spcPts val="0"/>
              </a:spcBef>
              <a:spcAft>
                <a:spcPts val="0"/>
              </a:spcAft>
              <a:buNone/>
            </a:pPr>
            <a:r>
              <a:t/>
            </a:r>
            <a:endParaRPr/>
          </a:p>
          <a:p>
            <a:pPr indent="-342900" lvl="0" marL="1371600" rtl="0" algn="l">
              <a:lnSpc>
                <a:spcPct val="90000"/>
              </a:lnSpc>
              <a:spcBef>
                <a:spcPts val="0"/>
              </a:spcBef>
              <a:spcAft>
                <a:spcPts val="0"/>
              </a:spcAft>
              <a:buSzPts val="1800"/>
              <a:buChar char="●"/>
            </a:pPr>
            <a:r>
              <a:rPr lang="de-DE"/>
              <a:t>as a person…</a:t>
            </a:r>
            <a:endParaRPr/>
          </a:p>
          <a:p>
            <a:pPr indent="0" lvl="0" marL="1371600" rtl="0" algn="l">
              <a:lnSpc>
                <a:spcPct val="90000"/>
              </a:lnSpc>
              <a:spcBef>
                <a:spcPts val="0"/>
              </a:spcBef>
              <a:spcAft>
                <a:spcPts val="0"/>
              </a:spcAft>
              <a:buNone/>
            </a:pPr>
            <a:r>
              <a:t/>
            </a:r>
            <a:endParaRPr/>
          </a:p>
          <a:p>
            <a:pPr indent="-342900" lvl="0" marL="1371600" rtl="0" algn="l">
              <a:lnSpc>
                <a:spcPct val="90000"/>
              </a:lnSpc>
              <a:spcBef>
                <a:spcPts val="0"/>
              </a:spcBef>
              <a:spcAft>
                <a:spcPts val="0"/>
              </a:spcAft>
              <a:buSzPts val="1800"/>
              <a:buChar char="●"/>
            </a:pPr>
            <a:r>
              <a:rPr lang="de-DE"/>
              <a:t>as an agency…</a:t>
            </a:r>
            <a:endParaRPr/>
          </a:p>
          <a:p>
            <a:pPr indent="0" lvl="0" marL="1371600" rtl="0" algn="l">
              <a:lnSpc>
                <a:spcPct val="90000"/>
              </a:lnSpc>
              <a:spcBef>
                <a:spcPts val="0"/>
              </a:spcBef>
              <a:spcAft>
                <a:spcPts val="0"/>
              </a:spcAft>
              <a:buNone/>
            </a:pPr>
            <a:r>
              <a:t/>
            </a:r>
            <a:endParaRPr/>
          </a:p>
          <a:p>
            <a:pPr indent="-342900" lvl="0" marL="1371600" rtl="0" algn="l">
              <a:lnSpc>
                <a:spcPct val="90000"/>
              </a:lnSpc>
              <a:spcBef>
                <a:spcPts val="0"/>
              </a:spcBef>
              <a:spcAft>
                <a:spcPts val="0"/>
              </a:spcAft>
              <a:buSzPts val="1800"/>
              <a:buChar char="●"/>
            </a:pPr>
            <a:r>
              <a:rPr lang="de-DE"/>
              <a:t>as a client…</a:t>
            </a:r>
            <a:endParaRPr/>
          </a:p>
          <a:p>
            <a:pPr indent="0" lvl="0" marL="1371600" rtl="0" algn="l">
              <a:lnSpc>
                <a:spcPct val="90000"/>
              </a:lnSpc>
              <a:spcBef>
                <a:spcPts val="0"/>
              </a:spcBef>
              <a:spcAft>
                <a:spcPts val="0"/>
              </a:spcAft>
              <a:buNone/>
            </a:pPr>
            <a:r>
              <a:t/>
            </a:r>
            <a:endParaRPr/>
          </a:p>
          <a:p>
            <a:pPr indent="-342900" lvl="0" marL="1371600" rtl="0" algn="l">
              <a:lnSpc>
                <a:spcPct val="90000"/>
              </a:lnSpc>
              <a:spcBef>
                <a:spcPts val="0"/>
              </a:spcBef>
              <a:spcAft>
                <a:spcPts val="0"/>
              </a:spcAft>
              <a:buSzPts val="1800"/>
              <a:buChar char="●"/>
            </a:pPr>
            <a:r>
              <a:rPr lang="de-DE"/>
              <a:t>across borders…</a:t>
            </a:r>
            <a:endParaRPr/>
          </a:p>
          <a:p>
            <a:pPr indent="0" lvl="0" marL="137160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de-DE"/>
              <a:t>Hint to the concept of “growth-hacking”</a:t>
            </a:r>
            <a:endParaRPr/>
          </a:p>
          <a:p>
            <a:pPr indent="0" lvl="0" marL="0" rtl="0" algn="l">
              <a:lnSpc>
                <a:spcPct val="90000"/>
              </a:lnSpc>
              <a:spcBef>
                <a:spcPts val="0"/>
              </a:spcBef>
              <a:spcAft>
                <a:spcPts val="0"/>
              </a:spcAft>
              <a:buNone/>
            </a:pPr>
            <a:r>
              <a:t/>
            </a:r>
            <a:endParaRPr/>
          </a:p>
        </p:txBody>
      </p:sp>
      <p:sp>
        <p:nvSpPr>
          <p:cNvPr id="180" name="Google Shape;180;p18"/>
          <p:cNvSpPr txBox="1"/>
          <p:nvPr/>
        </p:nvSpPr>
        <p:spPr>
          <a:xfrm>
            <a:off x="0" y="6300800"/>
            <a:ext cx="3471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1700">
                <a:solidFill>
                  <a:schemeClr val="lt1"/>
                </a:solidFill>
                <a:highlight>
                  <a:srgbClr val="E6007E"/>
                </a:highlight>
                <a:latin typeface="Montserrat"/>
                <a:ea typeface="Montserrat"/>
                <a:cs typeface="Montserrat"/>
                <a:sym typeface="Montserrat"/>
              </a:rPr>
              <a:t>CI </a:t>
            </a:r>
            <a:r>
              <a:rPr lang="de-DE" sz="1700">
                <a:solidFill>
                  <a:schemeClr val="lt1"/>
                </a:solidFill>
                <a:highlight>
                  <a:srgbClr val="E6007E"/>
                </a:highlight>
                <a:latin typeface="Montserrat"/>
                <a:ea typeface="Montserrat"/>
                <a:cs typeface="Montserrat"/>
                <a:sym typeface="Montserrat"/>
              </a:rPr>
              <a:t>communication </a:t>
            </a:r>
            <a:r>
              <a:rPr lang="de-DE" sz="1700">
                <a:solidFill>
                  <a:srgbClr val="E6007E"/>
                </a:solidFill>
                <a:highlight>
                  <a:srgbClr val="E6007E"/>
                </a:highlight>
                <a:latin typeface="Montserrat"/>
                <a:ea typeface="Montserrat"/>
                <a:cs typeface="Montserrat"/>
                <a:sym typeface="Montserrat"/>
              </a:rPr>
              <a:t>mmmmm</a:t>
            </a:r>
            <a:endParaRPr sz="1700">
              <a:solidFill>
                <a:srgbClr val="E6007E"/>
              </a:solidFill>
              <a:highlight>
                <a:srgbClr val="E6007E"/>
              </a:highlight>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g12a2834bb43_1_22" title="HUGS OK.mp4">
            <a:hlinkClick r:id="rId3"/>
          </p:cNvPr>
          <p:cNvPicPr preferRelativeResize="0"/>
          <p:nvPr/>
        </p:nvPicPr>
        <p:blipFill>
          <a:blip r:embed="rId4">
            <a:alphaModFix/>
          </a:blip>
          <a:stretch>
            <a:fillRect/>
          </a:stretch>
        </p:blipFill>
        <p:spPr>
          <a:xfrm>
            <a:off x="1989863" y="0"/>
            <a:ext cx="8212274" cy="6159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Situation = Us</a:t>
            </a:r>
            <a:endParaRPr>
              <a:latin typeface="Montserrat Medium"/>
              <a:ea typeface="Montserrat Medium"/>
              <a:cs typeface="Montserrat Medium"/>
              <a:sym typeface="Montserrat Medium"/>
            </a:endParaRPr>
          </a:p>
        </p:txBody>
      </p:sp>
      <p:sp>
        <p:nvSpPr>
          <p:cNvPr id="65" name="Google Shape;65;p2"/>
          <p:cNvSpPr txBox="1"/>
          <p:nvPr>
            <p:ph idx="1" type="body"/>
          </p:nvPr>
        </p:nvSpPr>
        <p:spPr>
          <a:xfrm>
            <a:off x="838200" y="1825625"/>
            <a:ext cx="9210774" cy="3791404"/>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rgbClr val="3F3F3F"/>
              </a:buClr>
              <a:buSzPts val="1800"/>
              <a:buNone/>
            </a:pPr>
            <a:r>
              <a:rPr lang="de-DE" sz="1800">
                <a:latin typeface="Calibri"/>
                <a:ea typeface="Calibri"/>
                <a:cs typeface="Calibri"/>
                <a:sym typeface="Calibri"/>
              </a:rPr>
              <a:t> </a:t>
            </a:r>
            <a:endParaRPr sz="1800">
              <a:latin typeface="Calibri"/>
              <a:ea typeface="Calibri"/>
              <a:cs typeface="Calibri"/>
              <a:sym typeface="Calibri"/>
            </a:endParaRPr>
          </a:p>
          <a:p>
            <a:pPr indent="0" lvl="0" marL="0" rtl="0" algn="l">
              <a:lnSpc>
                <a:spcPct val="90000"/>
              </a:lnSpc>
              <a:spcBef>
                <a:spcPts val="1800"/>
              </a:spcBef>
              <a:spcAft>
                <a:spcPts val="0"/>
              </a:spcAft>
              <a:buClr>
                <a:srgbClr val="3F3F3F"/>
              </a:buClr>
              <a:buSzPts val="2000"/>
              <a:buNone/>
            </a:pPr>
            <a:r>
              <a:t/>
            </a:r>
            <a:endParaRPr/>
          </a:p>
        </p:txBody>
      </p:sp>
      <p:pic>
        <p:nvPicPr>
          <p:cNvPr id="66" name="Google Shape;66;p2"/>
          <p:cNvPicPr preferRelativeResize="0"/>
          <p:nvPr/>
        </p:nvPicPr>
        <p:blipFill rotWithShape="1">
          <a:blip r:embed="rId3">
            <a:alphaModFix/>
          </a:blip>
          <a:srcRect b="0" l="0" r="0" t="0"/>
          <a:stretch/>
        </p:blipFill>
        <p:spPr>
          <a:xfrm>
            <a:off x="-638826" y="-5844941"/>
            <a:ext cx="13240010" cy="176533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Potential Clients: </a:t>
            </a:r>
            <a:r>
              <a:rPr lang="de-DE">
                <a:solidFill>
                  <a:srgbClr val="E6007E"/>
                </a:solidFill>
                <a:latin typeface="Montserrat Medium"/>
                <a:ea typeface="Montserrat Medium"/>
                <a:cs typeface="Montserrat Medium"/>
                <a:sym typeface="Montserrat Medium"/>
              </a:rPr>
              <a:t>New business</a:t>
            </a:r>
            <a:r>
              <a:rPr lang="de-DE">
                <a:latin typeface="Montserrat Medium"/>
                <a:ea typeface="Montserrat Medium"/>
                <a:cs typeface="Montserrat Medium"/>
                <a:sym typeface="Montserrat Medium"/>
              </a:rPr>
              <a:t> (e.g. eTender) </a:t>
            </a:r>
            <a:endParaRPr/>
          </a:p>
        </p:txBody>
      </p:sp>
      <p:pic>
        <p:nvPicPr>
          <p:cNvPr id="192" name="Google Shape;192;p20"/>
          <p:cNvPicPr preferRelativeResize="0"/>
          <p:nvPr/>
        </p:nvPicPr>
        <p:blipFill>
          <a:blip r:embed="rId3">
            <a:alphaModFix/>
          </a:blip>
          <a:stretch>
            <a:fillRect/>
          </a:stretch>
        </p:blipFill>
        <p:spPr>
          <a:xfrm>
            <a:off x="969075" y="1673227"/>
            <a:ext cx="10253875" cy="4172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Redefining the </a:t>
            </a:r>
            <a:r>
              <a:rPr lang="de-DE">
                <a:solidFill>
                  <a:srgbClr val="E6007E"/>
                </a:solidFill>
                <a:latin typeface="Montserrat Medium"/>
                <a:ea typeface="Montserrat Medium"/>
                <a:cs typeface="Montserrat Medium"/>
                <a:sym typeface="Montserrat Medium"/>
              </a:rPr>
              <a:t>Website</a:t>
            </a:r>
            <a:endParaRPr>
              <a:solidFill>
                <a:srgbClr val="E6007E"/>
              </a:solidFill>
            </a:endParaRPr>
          </a:p>
        </p:txBody>
      </p:sp>
      <p:pic>
        <p:nvPicPr>
          <p:cNvPr id="198" name="Google Shape;198;p22"/>
          <p:cNvPicPr preferRelativeResize="0"/>
          <p:nvPr/>
        </p:nvPicPr>
        <p:blipFill rotWithShape="1">
          <a:blip r:embed="rId3">
            <a:alphaModFix/>
          </a:blip>
          <a:srcRect b="12705" l="14512" r="59945" t="19058"/>
          <a:stretch/>
        </p:blipFill>
        <p:spPr>
          <a:xfrm>
            <a:off x="7700575" y="209200"/>
            <a:ext cx="3290798" cy="5859600"/>
          </a:xfrm>
          <a:prstGeom prst="rect">
            <a:avLst/>
          </a:prstGeom>
          <a:noFill/>
          <a:ln>
            <a:noFill/>
          </a:ln>
        </p:spPr>
      </p:pic>
      <p:sp>
        <p:nvSpPr>
          <p:cNvPr id="199" name="Google Shape;199;p22"/>
          <p:cNvSpPr txBox="1"/>
          <p:nvPr/>
        </p:nvSpPr>
        <p:spPr>
          <a:xfrm>
            <a:off x="1035625" y="1462100"/>
            <a:ext cx="5448600" cy="4371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Why?</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330200" lvl="0" marL="914400" rtl="0" algn="l">
              <a:spcBef>
                <a:spcPts val="0"/>
              </a:spcBef>
              <a:spcAft>
                <a:spcPts val="0"/>
              </a:spcAft>
              <a:buSzPts val="1600"/>
              <a:buFont typeface="Montserrat"/>
              <a:buAutoNum type="arabicPeriod"/>
            </a:pPr>
            <a:r>
              <a:rPr lang="de-DE" sz="1600">
                <a:latin typeface="Montserrat"/>
                <a:ea typeface="Montserrat"/>
                <a:cs typeface="Montserrat"/>
                <a:sym typeface="Montserrat"/>
              </a:rPr>
              <a:t>Mirroring</a:t>
            </a:r>
            <a:r>
              <a:rPr lang="de-DE" sz="1600">
                <a:latin typeface="Montserrat"/>
                <a:ea typeface="Montserrat"/>
                <a:cs typeface="Montserrat"/>
                <a:sym typeface="Montserrat"/>
              </a:rPr>
              <a:t> all our social media content &amp; make it visible on the website in real time</a:t>
            </a:r>
            <a:endParaRPr sz="1600">
              <a:latin typeface="Montserrat"/>
              <a:ea typeface="Montserrat"/>
              <a:cs typeface="Montserrat"/>
              <a:sym typeface="Montserrat"/>
            </a:endParaRPr>
          </a:p>
          <a:p>
            <a:pPr indent="-330200" lvl="0" marL="914400" rtl="0" algn="l">
              <a:spcBef>
                <a:spcPts val="0"/>
              </a:spcBef>
              <a:spcAft>
                <a:spcPts val="0"/>
              </a:spcAft>
              <a:buSzPts val="1600"/>
              <a:buFont typeface="Montserrat"/>
              <a:buAutoNum type="arabicPeriod"/>
            </a:pPr>
            <a:r>
              <a:rPr lang="de-DE" sz="1600">
                <a:solidFill>
                  <a:schemeClr val="dk1"/>
                </a:solidFill>
                <a:latin typeface="Montserrat"/>
                <a:ea typeface="Montserrat"/>
                <a:cs typeface="Montserrat"/>
                <a:sym typeface="Montserrat"/>
              </a:rPr>
              <a:t>Showing people’s emotions instead of plain text</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What?</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A social wall showing real time content without further creation &amp; production expenses</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Who?</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The entire network by working on social channels</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When?</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Going live from October 2022</a:t>
            </a:r>
            <a:endParaRPr sz="16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2a2834bb43_2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e-DE"/>
              <a:t>Put it in action : </a:t>
            </a:r>
            <a:r>
              <a:rPr lang="de-DE">
                <a:solidFill>
                  <a:srgbClr val="E6007E"/>
                </a:solidFill>
              </a:rPr>
              <a:t>Timeline</a:t>
            </a:r>
            <a:endParaRPr>
              <a:solidFill>
                <a:srgbClr val="E6007E"/>
              </a:solidFill>
            </a:endParaRPr>
          </a:p>
        </p:txBody>
      </p:sp>
      <p:sp>
        <p:nvSpPr>
          <p:cNvPr id="206" name="Google Shape;206;g12a2834bb43_2_0"/>
          <p:cNvSpPr txBox="1"/>
          <p:nvPr/>
        </p:nvSpPr>
        <p:spPr>
          <a:xfrm>
            <a:off x="0" y="6300800"/>
            <a:ext cx="3471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1700">
                <a:solidFill>
                  <a:schemeClr val="lt1"/>
                </a:solidFill>
                <a:highlight>
                  <a:srgbClr val="E6007E"/>
                </a:highlight>
                <a:latin typeface="Montserrat"/>
                <a:ea typeface="Montserrat"/>
                <a:cs typeface="Montserrat"/>
                <a:sym typeface="Montserrat"/>
              </a:rPr>
              <a:t>CI communication </a:t>
            </a:r>
            <a:r>
              <a:rPr lang="de-DE" sz="1700">
                <a:solidFill>
                  <a:srgbClr val="E6007E"/>
                </a:solidFill>
                <a:highlight>
                  <a:srgbClr val="E6007E"/>
                </a:highlight>
                <a:latin typeface="Montserrat"/>
                <a:ea typeface="Montserrat"/>
                <a:cs typeface="Montserrat"/>
                <a:sym typeface="Montserrat"/>
              </a:rPr>
              <a:t>mmmmm</a:t>
            </a:r>
            <a:endParaRPr sz="1700">
              <a:solidFill>
                <a:srgbClr val="E6007E"/>
              </a:solidFill>
              <a:highlight>
                <a:srgbClr val="E6007E"/>
              </a:highlight>
              <a:latin typeface="Montserrat"/>
              <a:ea typeface="Montserrat"/>
              <a:cs typeface="Montserrat"/>
              <a:sym typeface="Montserrat"/>
            </a:endParaRPr>
          </a:p>
        </p:txBody>
      </p:sp>
      <p:pic>
        <p:nvPicPr>
          <p:cNvPr id="207" name="Google Shape;207;g12a2834bb43_2_0"/>
          <p:cNvPicPr preferRelativeResize="0"/>
          <p:nvPr/>
        </p:nvPicPr>
        <p:blipFill>
          <a:blip r:embed="rId3">
            <a:alphaModFix/>
          </a:blip>
          <a:stretch>
            <a:fillRect/>
          </a:stretch>
        </p:blipFill>
        <p:spPr>
          <a:xfrm>
            <a:off x="0" y="1383150"/>
            <a:ext cx="12192000" cy="47209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But first: Lets HUG</a:t>
            </a:r>
            <a:endParaRPr/>
          </a:p>
        </p:txBody>
      </p:sp>
      <p:sp>
        <p:nvSpPr>
          <p:cNvPr id="213" name="Google Shape;213;p24"/>
          <p:cNvSpPr txBox="1"/>
          <p:nvPr>
            <p:ph idx="1" type="body"/>
          </p:nvPr>
        </p:nvSpPr>
        <p:spPr>
          <a:xfrm>
            <a:off x="838200" y="1825625"/>
            <a:ext cx="9210774" cy="37914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2000"/>
              <a:buNone/>
            </a:pPr>
            <a:r>
              <a:t/>
            </a:r>
            <a:endParaRPr/>
          </a:p>
        </p:txBody>
      </p:sp>
      <p:pic>
        <p:nvPicPr>
          <p:cNvPr id="214" name="Google Shape;214;p24"/>
          <p:cNvPicPr preferRelativeResize="0"/>
          <p:nvPr/>
        </p:nvPicPr>
        <p:blipFill rotWithShape="1">
          <a:blip r:embed="rId3">
            <a:alphaModFix/>
          </a:blip>
          <a:srcRect b="0" l="0" r="0" t="0"/>
          <a:stretch/>
        </p:blipFill>
        <p:spPr>
          <a:xfrm>
            <a:off x="-87682" y="-390511"/>
            <a:ext cx="12279682" cy="7584863"/>
          </a:xfrm>
          <a:prstGeom prst="rect">
            <a:avLst/>
          </a:prstGeom>
          <a:noFill/>
          <a:ln>
            <a:noFill/>
          </a:ln>
        </p:spPr>
      </p:pic>
      <p:sp>
        <p:nvSpPr>
          <p:cNvPr id="215" name="Google Shape;215;p24"/>
          <p:cNvSpPr txBox="1"/>
          <p:nvPr/>
        </p:nvSpPr>
        <p:spPr>
          <a:xfrm>
            <a:off x="1895154" y="2522452"/>
            <a:ext cx="11864100" cy="2884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5400"/>
              <a:buFont typeface="Montserrat"/>
              <a:buNone/>
            </a:pPr>
            <a:r>
              <a:rPr b="1" i="0" lang="de-DE" sz="5400" u="none" cap="none" strike="noStrike">
                <a:solidFill>
                  <a:schemeClr val="lt1"/>
                </a:solidFill>
                <a:latin typeface="Montserrat"/>
                <a:ea typeface="Montserrat"/>
                <a:cs typeface="Montserrat"/>
                <a:sym typeface="Montserrat"/>
              </a:rPr>
              <a:t>BUT FIRST:</a:t>
            </a:r>
            <a:br>
              <a:rPr b="1" i="0" lang="de-DE" sz="5400" u="none" cap="none" strike="noStrike">
                <a:solidFill>
                  <a:schemeClr val="lt1"/>
                </a:solidFill>
                <a:latin typeface="Montserrat"/>
                <a:ea typeface="Montserrat"/>
                <a:cs typeface="Montserrat"/>
                <a:sym typeface="Montserrat"/>
              </a:rPr>
            </a:br>
            <a:r>
              <a:rPr b="1" i="0" lang="de-DE" sz="5400" u="none" cap="none" strike="noStrike">
                <a:solidFill>
                  <a:schemeClr val="lt1"/>
                </a:solidFill>
                <a:latin typeface="Montserrat"/>
                <a:ea typeface="Montserrat"/>
                <a:cs typeface="Montserrat"/>
                <a:sym typeface="Montserrat"/>
              </a:rPr>
              <a:t>COMM</a:t>
            </a:r>
            <a:br>
              <a:rPr b="1" i="0" lang="de-DE" sz="5400" u="none" cap="none" strike="noStrike">
                <a:solidFill>
                  <a:schemeClr val="lt1"/>
                </a:solidFill>
                <a:latin typeface="Montserrat"/>
                <a:ea typeface="Montserrat"/>
                <a:cs typeface="Montserrat"/>
                <a:sym typeface="Montserrat"/>
              </a:rPr>
            </a:br>
            <a:r>
              <a:rPr b="1" i="0" lang="de-DE" sz="5400" u="none" cap="none" strike="noStrike">
                <a:solidFill>
                  <a:schemeClr val="lt1"/>
                </a:solidFill>
                <a:latin typeface="Montserrat"/>
                <a:ea typeface="Montserrat"/>
                <a:cs typeface="Montserrat"/>
                <a:sym typeface="Montserrat"/>
              </a:rPr>
              <a:t>TOGETHER &amp; HUG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grpSp>
        <p:nvGrpSpPr>
          <p:cNvPr id="71" name="Google Shape;71;p3"/>
          <p:cNvGrpSpPr/>
          <p:nvPr/>
        </p:nvGrpSpPr>
        <p:grpSpPr>
          <a:xfrm>
            <a:off x="3231716" y="1654434"/>
            <a:ext cx="5503837" cy="3549132"/>
            <a:chOff x="4132853" y="2169000"/>
            <a:chExt cx="3926293" cy="2520000"/>
          </a:xfrm>
        </p:grpSpPr>
        <p:sp>
          <p:nvSpPr>
            <p:cNvPr id="72" name="Google Shape;72;p3"/>
            <p:cNvSpPr/>
            <p:nvPr/>
          </p:nvSpPr>
          <p:spPr>
            <a:xfrm>
              <a:off x="4132853" y="2169000"/>
              <a:ext cx="2520000" cy="2520000"/>
            </a:xfrm>
            <a:prstGeom prst="ellipse">
              <a:avLst/>
            </a:prstGeom>
            <a:solidFill>
              <a:srgbClr val="E6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de-DE" sz="1800" u="none" cap="none" strike="noStrike">
                  <a:solidFill>
                    <a:schemeClr val="lt1"/>
                  </a:solidFill>
                  <a:latin typeface="Calibri"/>
                  <a:ea typeface="Calibri"/>
                  <a:cs typeface="Calibri"/>
                  <a:sym typeface="Calibri"/>
                </a:rPr>
                <a:t>Belonging</a:t>
              </a:r>
              <a:endParaRPr b="1" i="0" sz="1800" u="none" cap="none" strike="noStrike">
                <a:solidFill>
                  <a:schemeClr val="lt1"/>
                </a:solidFill>
                <a:latin typeface="Calibri"/>
                <a:ea typeface="Calibri"/>
                <a:cs typeface="Calibri"/>
                <a:sym typeface="Calibri"/>
              </a:endParaRPr>
            </a:p>
          </p:txBody>
        </p:sp>
        <p:sp>
          <p:nvSpPr>
            <p:cNvPr id="73" name="Google Shape;73;p3"/>
            <p:cNvSpPr/>
            <p:nvPr/>
          </p:nvSpPr>
          <p:spPr>
            <a:xfrm>
              <a:off x="6259146" y="2533636"/>
              <a:ext cx="1800000" cy="1800000"/>
            </a:xfrm>
            <a:prstGeom prst="ellipse">
              <a:avLst/>
            </a:prstGeom>
            <a:solidFill>
              <a:srgbClr val="3D00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de-DE" sz="1800" u="none" cap="none" strike="noStrike">
                  <a:solidFill>
                    <a:schemeClr val="lt1"/>
                  </a:solidFill>
                  <a:latin typeface="Calibri"/>
                  <a:ea typeface="Calibri"/>
                  <a:cs typeface="Calibri"/>
                  <a:sym typeface="Calibri"/>
                </a:rPr>
                <a:t>Value</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title"/>
          </p:nvPr>
        </p:nvSpPr>
        <p:spPr>
          <a:xfrm>
            <a:off x="838200" y="1821951"/>
            <a:ext cx="9285514" cy="154205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Montserrat Medium"/>
              <a:buNone/>
            </a:pPr>
            <a:r>
              <a:rPr lang="de-DE">
                <a:latin typeface="Montserrat Medium"/>
                <a:ea typeface="Montserrat Medium"/>
                <a:cs typeface="Montserrat Medium"/>
                <a:sym typeface="Montserrat Medium"/>
              </a:rPr>
              <a:t>How do we make belonging perceptible?</a:t>
            </a:r>
            <a:endParaRPr/>
          </a:p>
        </p:txBody>
      </p:sp>
      <p:sp>
        <p:nvSpPr>
          <p:cNvPr id="79" name="Google Shape;79;p4"/>
          <p:cNvSpPr txBox="1"/>
          <p:nvPr>
            <p:ph idx="1" type="body"/>
          </p:nvPr>
        </p:nvSpPr>
        <p:spPr>
          <a:xfrm>
            <a:off x="838200" y="3684042"/>
            <a:ext cx="9285514" cy="15420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de-DE"/>
              <a:t>By connecting the Members.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ph type="title"/>
          </p:nvPr>
        </p:nvSpPr>
        <p:spPr>
          <a:xfrm>
            <a:off x="838200" y="262953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4400"/>
              <a:buFont typeface="Montserrat Medium"/>
              <a:buNone/>
            </a:pPr>
            <a:r>
              <a:rPr lang="de-DE" sz="4400">
                <a:latin typeface="Montserrat Medium"/>
                <a:ea typeface="Montserrat Medium"/>
                <a:cs typeface="Montserrat Medium"/>
                <a:sym typeface="Montserrat Medium"/>
              </a:rPr>
              <a:t>Let</a:t>
            </a:r>
            <a:r>
              <a:rPr lang="de-DE"/>
              <a:t>’</a:t>
            </a:r>
            <a:r>
              <a:rPr lang="de-DE" sz="4400">
                <a:latin typeface="Montserrat Medium"/>
                <a:ea typeface="Montserrat Medium"/>
                <a:cs typeface="Montserrat Medium"/>
                <a:sym typeface="Montserrat Medium"/>
              </a:rPr>
              <a:t>s talk about measures…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Onboarding: </a:t>
            </a:r>
            <a:r>
              <a:rPr lang="de-DE">
                <a:solidFill>
                  <a:srgbClr val="E6007E"/>
                </a:solidFill>
                <a:latin typeface="Montserrat Medium"/>
                <a:ea typeface="Montserrat Medium"/>
                <a:cs typeface="Montserrat Medium"/>
                <a:sym typeface="Montserrat Medium"/>
              </a:rPr>
              <a:t>Welcome PPT</a:t>
            </a:r>
            <a:endParaRPr>
              <a:solidFill>
                <a:srgbClr val="E6007E"/>
              </a:solidFill>
            </a:endParaRPr>
          </a:p>
        </p:txBody>
      </p:sp>
      <p:sp>
        <p:nvSpPr>
          <p:cNvPr id="90" name="Google Shape;90;p6"/>
          <p:cNvSpPr txBox="1"/>
          <p:nvPr/>
        </p:nvSpPr>
        <p:spPr>
          <a:xfrm>
            <a:off x="7739700" y="1360000"/>
            <a:ext cx="4113600" cy="45714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Montserrat"/>
              <a:buChar char="●"/>
            </a:pPr>
            <a:r>
              <a:rPr b="1" lang="de-DE" sz="1500" u="sng">
                <a:latin typeface="Montserrat"/>
                <a:ea typeface="Montserrat"/>
                <a:cs typeface="Montserrat"/>
                <a:sym typeface="Montserrat"/>
              </a:rPr>
              <a:t>Why?</a:t>
            </a:r>
            <a:r>
              <a:rPr lang="de-DE" sz="1500">
                <a:latin typeface="Montserrat"/>
                <a:ea typeface="Montserrat"/>
                <a:cs typeface="Montserrat"/>
                <a:sym typeface="Montserrat"/>
              </a:rPr>
              <a:t> </a:t>
            </a:r>
            <a:endParaRPr sz="1500">
              <a:latin typeface="Montserrat"/>
              <a:ea typeface="Montserrat"/>
              <a:cs typeface="Montserrat"/>
              <a:sym typeface="Montserrat"/>
            </a:endParaRPr>
          </a:p>
          <a:p>
            <a:pPr indent="-323850" lvl="0" marL="914400" rtl="0" algn="l">
              <a:spcBef>
                <a:spcPts val="0"/>
              </a:spcBef>
              <a:spcAft>
                <a:spcPts val="0"/>
              </a:spcAft>
              <a:buSzPts val="1500"/>
              <a:buFont typeface="Montserrat"/>
              <a:buAutoNum type="arabicPeriod"/>
            </a:pPr>
            <a:r>
              <a:rPr lang="de-DE" sz="1500">
                <a:latin typeface="Montserrat"/>
                <a:ea typeface="Montserrat"/>
                <a:cs typeface="Montserrat"/>
                <a:sym typeface="Montserrat"/>
              </a:rPr>
              <a:t>To educate (new) members about our network</a:t>
            </a:r>
            <a:endParaRPr sz="1500">
              <a:latin typeface="Montserrat"/>
              <a:ea typeface="Montserrat"/>
              <a:cs typeface="Montserrat"/>
              <a:sym typeface="Montserrat"/>
            </a:endParaRPr>
          </a:p>
          <a:p>
            <a:pPr indent="-323850" lvl="0" marL="914400" rtl="0" algn="l">
              <a:spcBef>
                <a:spcPts val="0"/>
              </a:spcBef>
              <a:spcAft>
                <a:spcPts val="0"/>
              </a:spcAft>
              <a:buSzPts val="1500"/>
              <a:buFont typeface="Montserrat"/>
              <a:buAutoNum type="arabicPeriod"/>
            </a:pPr>
            <a:r>
              <a:rPr lang="de-DE" sz="1500">
                <a:latin typeface="Montserrat"/>
                <a:ea typeface="Montserrat"/>
                <a:cs typeface="Montserrat"/>
                <a:sym typeface="Montserrat"/>
              </a:rPr>
              <a:t>To give (new) members all the </a:t>
            </a:r>
            <a:r>
              <a:rPr lang="de-DE" sz="1500">
                <a:latin typeface="Montserrat"/>
                <a:ea typeface="Montserrat"/>
                <a:cs typeface="Montserrat"/>
                <a:sym typeface="Montserrat"/>
              </a:rPr>
              <a:t>resources</a:t>
            </a:r>
            <a:r>
              <a:rPr lang="de-DE" sz="1500">
                <a:latin typeface="Montserrat"/>
                <a:ea typeface="Montserrat"/>
                <a:cs typeface="Montserrat"/>
                <a:sym typeface="Montserrat"/>
              </a:rPr>
              <a:t> at their disposal to be proactive in our network </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b="1" lang="de-DE" sz="1500" u="sng">
                <a:latin typeface="Montserrat"/>
                <a:ea typeface="Montserrat"/>
                <a:cs typeface="Montserrat"/>
                <a:sym typeface="Montserrat"/>
              </a:rPr>
              <a:t>What?</a:t>
            </a:r>
            <a:r>
              <a:rPr lang="de-DE" sz="1500">
                <a:latin typeface="Montserrat"/>
                <a:ea typeface="Montserrat"/>
                <a:cs typeface="Montserrat"/>
                <a:sym typeface="Montserrat"/>
              </a:rPr>
              <a:t> </a:t>
            </a:r>
            <a:endParaRPr sz="1500">
              <a:latin typeface="Montserrat"/>
              <a:ea typeface="Montserrat"/>
              <a:cs typeface="Montserrat"/>
              <a:sym typeface="Montserrat"/>
            </a:endParaRPr>
          </a:p>
          <a:p>
            <a:pPr indent="0" lvl="0" marL="457200" rtl="0" algn="l">
              <a:spcBef>
                <a:spcPts val="0"/>
              </a:spcBef>
              <a:spcAft>
                <a:spcPts val="0"/>
              </a:spcAft>
              <a:buNone/>
            </a:pPr>
            <a:r>
              <a:rPr lang="de-DE" sz="1500">
                <a:latin typeface="Montserrat"/>
                <a:ea typeface="Montserrat"/>
                <a:cs typeface="Montserrat"/>
                <a:sym typeface="Montserrat"/>
              </a:rPr>
              <a:t>A PPT presenting the network, explaining how it works &amp; what’s expected of its members  </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b="1" lang="de-DE" sz="1500" u="sng">
                <a:latin typeface="Montserrat"/>
                <a:ea typeface="Montserrat"/>
                <a:cs typeface="Montserrat"/>
                <a:sym typeface="Montserrat"/>
              </a:rPr>
              <a:t>Who?</a:t>
            </a:r>
            <a:r>
              <a:rPr lang="de-DE" sz="1500">
                <a:latin typeface="Montserrat"/>
                <a:ea typeface="Montserrat"/>
                <a:cs typeface="Montserrat"/>
                <a:sym typeface="Montserrat"/>
              </a:rPr>
              <a:t> </a:t>
            </a:r>
            <a:endParaRPr sz="1500">
              <a:latin typeface="Montserrat"/>
              <a:ea typeface="Montserrat"/>
              <a:cs typeface="Montserrat"/>
              <a:sym typeface="Montserrat"/>
            </a:endParaRPr>
          </a:p>
          <a:p>
            <a:pPr indent="0" lvl="0" marL="457200" rtl="0" algn="l">
              <a:spcBef>
                <a:spcPts val="0"/>
              </a:spcBef>
              <a:spcAft>
                <a:spcPts val="0"/>
              </a:spcAft>
              <a:buNone/>
            </a:pPr>
            <a:r>
              <a:rPr lang="de-DE" sz="1500">
                <a:latin typeface="Montserrat"/>
                <a:ea typeface="Montserrat"/>
                <a:cs typeface="Montserrat"/>
                <a:sym typeface="Montserrat"/>
              </a:rPr>
              <a:t>A steering group on a voluntary basis</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323850" lvl="0" marL="457200" rtl="0" algn="l">
              <a:spcBef>
                <a:spcPts val="0"/>
              </a:spcBef>
              <a:spcAft>
                <a:spcPts val="0"/>
              </a:spcAft>
              <a:buSzPts val="1500"/>
              <a:buFont typeface="Montserrat"/>
              <a:buChar char="●"/>
            </a:pPr>
            <a:r>
              <a:rPr b="1" lang="de-DE" sz="1500" u="sng">
                <a:latin typeface="Montserrat"/>
                <a:ea typeface="Montserrat"/>
                <a:cs typeface="Montserrat"/>
                <a:sym typeface="Montserrat"/>
              </a:rPr>
              <a:t>When?</a:t>
            </a:r>
            <a:r>
              <a:rPr lang="de-DE" sz="1500">
                <a:latin typeface="Montserrat"/>
                <a:ea typeface="Montserrat"/>
                <a:cs typeface="Montserrat"/>
                <a:sym typeface="Montserrat"/>
              </a:rPr>
              <a:t> </a:t>
            </a:r>
            <a:endParaRPr sz="1500">
              <a:latin typeface="Montserrat"/>
              <a:ea typeface="Montserrat"/>
              <a:cs typeface="Montserrat"/>
              <a:sym typeface="Montserrat"/>
            </a:endParaRPr>
          </a:p>
          <a:p>
            <a:pPr indent="0" lvl="0" marL="457200" rtl="0" algn="l">
              <a:spcBef>
                <a:spcPts val="0"/>
              </a:spcBef>
              <a:spcAft>
                <a:spcPts val="0"/>
              </a:spcAft>
              <a:buNone/>
            </a:pPr>
            <a:r>
              <a:rPr lang="de-DE" sz="1500">
                <a:latin typeface="Montserrat"/>
                <a:ea typeface="Montserrat"/>
                <a:cs typeface="Montserrat"/>
                <a:sym typeface="Montserrat"/>
              </a:rPr>
              <a:t>Production in July 2022</a:t>
            </a:r>
            <a:endParaRPr sz="1500">
              <a:latin typeface="Montserrat"/>
              <a:ea typeface="Montserrat"/>
              <a:cs typeface="Montserrat"/>
              <a:sym typeface="Montserrat"/>
            </a:endParaRPr>
          </a:p>
          <a:p>
            <a:pPr indent="0" lvl="0" marL="457200" rtl="0" algn="l">
              <a:spcBef>
                <a:spcPts val="0"/>
              </a:spcBef>
              <a:spcAft>
                <a:spcPts val="0"/>
              </a:spcAft>
              <a:buNone/>
            </a:pPr>
            <a:r>
              <a:rPr lang="de-DE" sz="1500">
                <a:latin typeface="Montserrat"/>
                <a:ea typeface="Montserrat"/>
                <a:cs typeface="Montserrat"/>
                <a:sym typeface="Montserrat"/>
              </a:rPr>
              <a:t>Usable from September 2022</a:t>
            </a:r>
            <a:endParaRPr sz="1500">
              <a:latin typeface="Montserrat"/>
              <a:ea typeface="Montserrat"/>
              <a:cs typeface="Montserrat"/>
              <a:sym typeface="Montserrat"/>
            </a:endParaRPr>
          </a:p>
        </p:txBody>
      </p:sp>
      <p:sp>
        <p:nvSpPr>
          <p:cNvPr id="91" name="Google Shape;91;p6"/>
          <p:cNvSpPr txBox="1"/>
          <p:nvPr/>
        </p:nvSpPr>
        <p:spPr>
          <a:xfrm>
            <a:off x="0" y="6300800"/>
            <a:ext cx="3471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1700">
                <a:solidFill>
                  <a:schemeClr val="lt1"/>
                </a:solidFill>
                <a:highlight>
                  <a:srgbClr val="E6007E"/>
                </a:highlight>
                <a:latin typeface="Montserrat"/>
                <a:ea typeface="Montserrat"/>
                <a:cs typeface="Montserrat"/>
                <a:sym typeface="Montserrat"/>
              </a:rPr>
              <a:t>Internal communication</a:t>
            </a:r>
            <a:endParaRPr sz="1700">
              <a:solidFill>
                <a:schemeClr val="lt1"/>
              </a:solidFill>
              <a:highlight>
                <a:srgbClr val="E6007E"/>
              </a:highlight>
              <a:latin typeface="Montserrat"/>
              <a:ea typeface="Montserrat"/>
              <a:cs typeface="Montserrat"/>
              <a:sym typeface="Montserrat"/>
            </a:endParaRPr>
          </a:p>
        </p:txBody>
      </p:sp>
      <p:pic>
        <p:nvPicPr>
          <p:cNvPr id="92" name="Google Shape;92;p6"/>
          <p:cNvPicPr preferRelativeResize="0"/>
          <p:nvPr/>
        </p:nvPicPr>
        <p:blipFill>
          <a:blip r:embed="rId3">
            <a:alphaModFix/>
          </a:blip>
          <a:stretch>
            <a:fillRect/>
          </a:stretch>
        </p:blipFill>
        <p:spPr>
          <a:xfrm>
            <a:off x="663550" y="1493038"/>
            <a:ext cx="6459546" cy="43053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latin typeface="Montserrat Medium"/>
                <a:ea typeface="Montserrat Medium"/>
                <a:cs typeface="Montserrat Medium"/>
                <a:sym typeface="Montserrat Medium"/>
              </a:rPr>
              <a:t>Connecting members</a:t>
            </a:r>
            <a:r>
              <a:rPr lang="de-DE">
                <a:latin typeface="Montserrat Medium"/>
                <a:ea typeface="Montserrat Medium"/>
                <a:cs typeface="Montserrat Medium"/>
                <a:sym typeface="Montserrat Medium"/>
              </a:rPr>
              <a:t>: </a:t>
            </a:r>
            <a:r>
              <a:rPr lang="de-DE">
                <a:solidFill>
                  <a:srgbClr val="E6007E"/>
                </a:solidFill>
                <a:latin typeface="Montserrat Medium"/>
                <a:ea typeface="Montserrat Medium"/>
                <a:cs typeface="Montserrat Medium"/>
                <a:sym typeface="Montserrat Medium"/>
              </a:rPr>
              <a:t>Slack </a:t>
            </a:r>
            <a:endParaRPr>
              <a:solidFill>
                <a:srgbClr val="E6007E"/>
              </a:solidFill>
            </a:endParaRPr>
          </a:p>
        </p:txBody>
      </p:sp>
      <p:sp>
        <p:nvSpPr>
          <p:cNvPr id="98" name="Google Shape;98;p7"/>
          <p:cNvSpPr txBox="1"/>
          <p:nvPr/>
        </p:nvSpPr>
        <p:spPr>
          <a:xfrm>
            <a:off x="0" y="6300800"/>
            <a:ext cx="3471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1700">
                <a:solidFill>
                  <a:schemeClr val="lt1"/>
                </a:solidFill>
                <a:highlight>
                  <a:srgbClr val="E6007E"/>
                </a:highlight>
                <a:latin typeface="Montserrat"/>
                <a:ea typeface="Montserrat"/>
                <a:cs typeface="Montserrat"/>
                <a:sym typeface="Montserrat"/>
              </a:rPr>
              <a:t>Internal communication</a:t>
            </a:r>
            <a:endParaRPr sz="1700">
              <a:solidFill>
                <a:schemeClr val="lt1"/>
              </a:solidFill>
              <a:highlight>
                <a:srgbClr val="E6007E"/>
              </a:highlight>
              <a:latin typeface="Montserrat"/>
              <a:ea typeface="Montserrat"/>
              <a:cs typeface="Montserrat"/>
              <a:sym typeface="Montserrat"/>
            </a:endParaRPr>
          </a:p>
        </p:txBody>
      </p:sp>
      <p:sp>
        <p:nvSpPr>
          <p:cNvPr id="99" name="Google Shape;99;p7"/>
          <p:cNvSpPr txBox="1"/>
          <p:nvPr/>
        </p:nvSpPr>
        <p:spPr>
          <a:xfrm>
            <a:off x="7240200" y="1605000"/>
            <a:ext cx="4113600" cy="4125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Why?</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To connect members beyond borders &amp; </a:t>
            </a:r>
            <a:r>
              <a:rPr lang="de-DE" sz="1600">
                <a:latin typeface="Montserrat"/>
                <a:ea typeface="Montserrat"/>
                <a:cs typeface="Montserrat"/>
                <a:sym typeface="Montserrat"/>
              </a:rPr>
              <a:t>strengthen</a:t>
            </a:r>
            <a:r>
              <a:rPr lang="de-DE" sz="1600">
                <a:latin typeface="Montserrat"/>
                <a:ea typeface="Montserrat"/>
                <a:cs typeface="Montserrat"/>
                <a:sym typeface="Montserrat"/>
              </a:rPr>
              <a:t> the feeling of belonging</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What?</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Slack groups gathering our steering groups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Who?</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All agencies (managers &amp; members)</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When?</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Should be activated from october 2022</a:t>
            </a:r>
            <a:endParaRPr sz="1600">
              <a:latin typeface="Montserrat"/>
              <a:ea typeface="Montserrat"/>
              <a:cs typeface="Montserrat"/>
              <a:sym typeface="Montserrat"/>
            </a:endParaRPr>
          </a:p>
        </p:txBody>
      </p:sp>
      <p:pic>
        <p:nvPicPr>
          <p:cNvPr id="100" name="Google Shape;100;p7"/>
          <p:cNvPicPr preferRelativeResize="0"/>
          <p:nvPr/>
        </p:nvPicPr>
        <p:blipFill rotWithShape="1">
          <a:blip r:embed="rId3">
            <a:alphaModFix/>
          </a:blip>
          <a:srcRect b="20878" l="34613" r="24573" t="2222"/>
          <a:stretch/>
        </p:blipFill>
        <p:spPr>
          <a:xfrm>
            <a:off x="1183125" y="944013"/>
            <a:ext cx="4337393" cy="5446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9"/>
          <p:cNvSpPr txBox="1"/>
          <p:nvPr>
            <p:ph type="title"/>
          </p:nvPr>
        </p:nvSpPr>
        <p:spPr>
          <a:xfrm>
            <a:off x="838200" y="1255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3200"/>
              <a:buFont typeface="Montserrat Medium"/>
              <a:buNone/>
            </a:pPr>
            <a:r>
              <a:rPr lang="de-DE">
                <a:solidFill>
                  <a:srgbClr val="E6007E"/>
                </a:solidFill>
                <a:latin typeface="Montserrat Medium"/>
                <a:ea typeface="Montserrat Medium"/>
                <a:cs typeface="Montserrat Medium"/>
                <a:sym typeface="Montserrat Medium"/>
              </a:rPr>
              <a:t>Social media bible</a:t>
            </a:r>
            <a:endParaRPr>
              <a:solidFill>
                <a:srgbClr val="E6007E"/>
              </a:solidFill>
              <a:latin typeface="Montserrat Medium"/>
              <a:ea typeface="Montserrat Medium"/>
              <a:cs typeface="Montserrat Medium"/>
              <a:sym typeface="Montserrat Medium"/>
            </a:endParaRPr>
          </a:p>
        </p:txBody>
      </p:sp>
      <p:sp>
        <p:nvSpPr>
          <p:cNvPr id="106" name="Google Shape;106;p9"/>
          <p:cNvSpPr txBox="1"/>
          <p:nvPr/>
        </p:nvSpPr>
        <p:spPr>
          <a:xfrm>
            <a:off x="7603825" y="1345350"/>
            <a:ext cx="4405500" cy="4371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Why?</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Making sure agencies publish coherently following the network rules &amp; guidelines</a:t>
            </a:r>
            <a:endParaRPr sz="1600">
              <a:latin typeface="Montserrat"/>
              <a:ea typeface="Montserrat"/>
              <a:cs typeface="Montserrat"/>
              <a:sym typeface="Montserrat"/>
            </a:endParaRPr>
          </a:p>
          <a:p>
            <a:pPr indent="0" lvl="0" marL="4572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What?</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A book with concrete and simple guidelines and access info for all the channels</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Who?</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Coordinated by Jorg Borgwardt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When?</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Produced in July 2022 and distributed to all the agencies in September 2022</a:t>
            </a:r>
            <a:endParaRPr sz="1600">
              <a:latin typeface="Montserrat"/>
              <a:ea typeface="Montserrat"/>
              <a:cs typeface="Montserrat"/>
              <a:sym typeface="Montserrat"/>
            </a:endParaRPr>
          </a:p>
        </p:txBody>
      </p:sp>
      <p:sp>
        <p:nvSpPr>
          <p:cNvPr id="107" name="Google Shape;107;p9"/>
          <p:cNvSpPr txBox="1"/>
          <p:nvPr/>
        </p:nvSpPr>
        <p:spPr>
          <a:xfrm>
            <a:off x="0" y="6300800"/>
            <a:ext cx="3471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1700">
                <a:solidFill>
                  <a:schemeClr val="lt1"/>
                </a:solidFill>
                <a:highlight>
                  <a:srgbClr val="E6007E"/>
                </a:highlight>
                <a:latin typeface="Montserrat"/>
                <a:ea typeface="Montserrat"/>
                <a:cs typeface="Montserrat"/>
                <a:sym typeface="Montserrat"/>
              </a:rPr>
              <a:t>Internal communication</a:t>
            </a:r>
            <a:endParaRPr sz="1700">
              <a:solidFill>
                <a:schemeClr val="lt1"/>
              </a:solidFill>
              <a:highlight>
                <a:srgbClr val="E6007E"/>
              </a:highlight>
              <a:latin typeface="Montserrat"/>
              <a:ea typeface="Montserrat"/>
              <a:cs typeface="Montserrat"/>
              <a:sym typeface="Montserrat"/>
            </a:endParaRPr>
          </a:p>
        </p:txBody>
      </p:sp>
      <p:pic>
        <p:nvPicPr>
          <p:cNvPr id="108" name="Google Shape;108;p9"/>
          <p:cNvPicPr preferRelativeResize="0"/>
          <p:nvPr/>
        </p:nvPicPr>
        <p:blipFill>
          <a:blip r:embed="rId3">
            <a:alphaModFix/>
          </a:blip>
          <a:stretch>
            <a:fillRect/>
          </a:stretch>
        </p:blipFill>
        <p:spPr>
          <a:xfrm>
            <a:off x="972375" y="1512850"/>
            <a:ext cx="6055997" cy="4036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2a2834bb43_1_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de-DE">
                <a:solidFill>
                  <a:srgbClr val="E6007E"/>
                </a:solidFill>
              </a:rPr>
              <a:t>Editorial calendar</a:t>
            </a:r>
            <a:endParaRPr>
              <a:solidFill>
                <a:srgbClr val="E6007E"/>
              </a:solidFill>
            </a:endParaRPr>
          </a:p>
        </p:txBody>
      </p:sp>
      <p:sp>
        <p:nvSpPr>
          <p:cNvPr id="115" name="Google Shape;115;g12a2834bb43_1_2"/>
          <p:cNvSpPr txBox="1"/>
          <p:nvPr/>
        </p:nvSpPr>
        <p:spPr>
          <a:xfrm>
            <a:off x="0" y="6300800"/>
            <a:ext cx="3471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1700">
                <a:solidFill>
                  <a:schemeClr val="lt1"/>
                </a:solidFill>
                <a:highlight>
                  <a:srgbClr val="E6007E"/>
                </a:highlight>
                <a:latin typeface="Montserrat"/>
                <a:ea typeface="Montserrat"/>
                <a:cs typeface="Montserrat"/>
                <a:sym typeface="Montserrat"/>
              </a:rPr>
              <a:t>Internal communication</a:t>
            </a:r>
            <a:endParaRPr sz="1700">
              <a:solidFill>
                <a:schemeClr val="lt1"/>
              </a:solidFill>
              <a:highlight>
                <a:srgbClr val="E6007E"/>
              </a:highlight>
              <a:latin typeface="Montserrat"/>
              <a:ea typeface="Montserrat"/>
              <a:cs typeface="Montserrat"/>
              <a:sym typeface="Montserrat"/>
            </a:endParaRPr>
          </a:p>
        </p:txBody>
      </p:sp>
      <p:sp>
        <p:nvSpPr>
          <p:cNvPr id="116" name="Google Shape;116;g12a2834bb43_1_2"/>
          <p:cNvSpPr txBox="1"/>
          <p:nvPr/>
        </p:nvSpPr>
        <p:spPr>
          <a:xfrm>
            <a:off x="8137225" y="1697400"/>
            <a:ext cx="3471900" cy="3879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Why?</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To involve all agencies in the SM management</a:t>
            </a:r>
            <a:endParaRPr sz="1600">
              <a:latin typeface="Montserrat"/>
              <a:ea typeface="Montserrat"/>
              <a:cs typeface="Montserrat"/>
              <a:sym typeface="Montserrat"/>
            </a:endParaRPr>
          </a:p>
          <a:p>
            <a:pPr indent="0" lvl="0" marL="4572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What?</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An editorial calendar presenting main themes &amp; rotating management</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Who?</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All agencies as it’s already useable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de-DE" sz="1600" u="sng">
                <a:latin typeface="Montserrat"/>
                <a:ea typeface="Montserrat"/>
                <a:cs typeface="Montserrat"/>
                <a:sym typeface="Montserrat"/>
              </a:rPr>
              <a:t>When?</a:t>
            </a:r>
            <a:r>
              <a:rPr lang="de-DE" sz="1600">
                <a:latin typeface="Montserrat"/>
                <a:ea typeface="Montserrat"/>
                <a:cs typeface="Montserrat"/>
                <a:sym typeface="Montserrat"/>
              </a:rPr>
              <a:t> </a:t>
            </a:r>
            <a:endParaRPr sz="1600">
              <a:latin typeface="Montserrat"/>
              <a:ea typeface="Montserrat"/>
              <a:cs typeface="Montserrat"/>
              <a:sym typeface="Montserrat"/>
            </a:endParaRPr>
          </a:p>
          <a:p>
            <a:pPr indent="0" lvl="0" marL="457200" rtl="0" algn="l">
              <a:spcBef>
                <a:spcPts val="0"/>
              </a:spcBef>
              <a:spcAft>
                <a:spcPts val="0"/>
              </a:spcAft>
              <a:buNone/>
            </a:pPr>
            <a:r>
              <a:rPr lang="de-DE" sz="1600">
                <a:latin typeface="Montserrat"/>
                <a:ea typeface="Montserrat"/>
                <a:cs typeface="Montserrat"/>
                <a:sym typeface="Montserrat"/>
              </a:rPr>
              <a:t>Active from October 2022</a:t>
            </a:r>
            <a:endParaRPr sz="1600">
              <a:latin typeface="Montserrat"/>
              <a:ea typeface="Montserrat"/>
              <a:cs typeface="Montserrat"/>
              <a:sym typeface="Montserrat"/>
            </a:endParaRPr>
          </a:p>
        </p:txBody>
      </p:sp>
      <p:pic>
        <p:nvPicPr>
          <p:cNvPr id="117" name="Google Shape;117;g12a2834bb43_1_2"/>
          <p:cNvPicPr preferRelativeResize="0"/>
          <p:nvPr/>
        </p:nvPicPr>
        <p:blipFill>
          <a:blip r:embed="rId3">
            <a:alphaModFix/>
          </a:blip>
          <a:stretch>
            <a:fillRect/>
          </a:stretch>
        </p:blipFill>
        <p:spPr>
          <a:xfrm>
            <a:off x="838200" y="1515088"/>
            <a:ext cx="7299024" cy="4243619"/>
          </a:xfrm>
          <a:prstGeom prst="rect">
            <a:avLst/>
          </a:prstGeom>
          <a:noFill/>
          <a:ln>
            <a:noFill/>
          </a:ln>
        </p:spPr>
      </p:pic>
      <p:pic>
        <p:nvPicPr>
          <p:cNvPr id="118" name="Google Shape;118;g12a2834bb43_1_2"/>
          <p:cNvPicPr preferRelativeResize="0"/>
          <p:nvPr/>
        </p:nvPicPr>
        <p:blipFill>
          <a:blip r:embed="rId4">
            <a:alphaModFix/>
          </a:blip>
          <a:stretch>
            <a:fillRect/>
          </a:stretch>
        </p:blipFill>
        <p:spPr>
          <a:xfrm>
            <a:off x="838200" y="4907850"/>
            <a:ext cx="803175" cy="1174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2020-10-07T08:22:33Z</dcterms:created>
  <dc:creator>Jorg Borgwardt</dc:creator>
</cp:coreProperties>
</file>